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85" r:id="rId6"/>
    <p:sldId id="261" r:id="rId7"/>
    <p:sldId id="263" r:id="rId8"/>
    <p:sldId id="284" r:id="rId9"/>
    <p:sldId id="262" r:id="rId10"/>
    <p:sldId id="264" r:id="rId11"/>
    <p:sldId id="265" r:id="rId12"/>
    <p:sldId id="287" r:id="rId13"/>
    <p:sldId id="268" r:id="rId14"/>
    <p:sldId id="28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425" autoAdjust="0"/>
    <p:restoredTop sz="95000" autoAdjust="0"/>
  </p:normalViewPr>
  <p:slideViewPr>
    <p:cSldViewPr>
      <p:cViewPr varScale="1">
        <p:scale>
          <a:sx n="100" d="100"/>
          <a:sy n="100" d="100"/>
        </p:scale>
        <p:origin x="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Associated Students Inc.
Adopted Fiscal Year 2016-17
SBA Fee Allocation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Associated Students Inc.
Adopted Fiscal Year 2016-17
SBA Fee Allocation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0610092139671929"/>
                  <c:y val="0.008848373665333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Governance $419,834 (7%)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1643889893452"/>
                  <c:y val="0.138555262398483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Programming  $1,091,572 (18%)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563935855227612"/>
                  <c:y val="-0.007879993403965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Funded Organizations $710,482 (12%)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10474434062622"/>
                  <c:y val="-2.06126066702395E-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Children’s Center $743,541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(12%)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142371041680174"/>
                  <c:y val="0.034302263264212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Operation $1,391,626 (23%)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532104204037624"/>
                  <c:y val="-0.064208269777796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Athletics $1,624,370 (27%)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Governance</c:v>
                </c:pt>
                <c:pt idx="1">
                  <c:v>Programming</c:v>
                </c:pt>
                <c:pt idx="2">
                  <c:v>Funded Organizations</c:v>
                </c:pt>
                <c:pt idx="3">
                  <c:v>Children's Center</c:v>
                </c:pt>
                <c:pt idx="4">
                  <c:v>Operation</c:v>
                </c:pt>
                <c:pt idx="5">
                  <c:v>Athletics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419834.0</c:v>
                </c:pt>
                <c:pt idx="1">
                  <c:v>1.091572E6</c:v>
                </c:pt>
                <c:pt idx="2">
                  <c:v>710482.0</c:v>
                </c:pt>
                <c:pt idx="3">
                  <c:v>743541.0</c:v>
                </c:pt>
                <c:pt idx="4">
                  <c:v>1.391626E6</c:v>
                </c:pt>
                <c:pt idx="5">
                  <c:v>1.62437E6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aseline="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 baseline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 baseline="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400" baseline="0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753375212819349"/>
          <c:y val="0.0742554726470709"/>
          <c:w val="0.222227104960462"/>
          <c:h val="0.3599839221667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9E09B-CCF5-4962-95D6-FF2E94346B04}" type="datetimeFigureOut">
              <a:rPr lang="en-US" smtClean="0"/>
              <a:pPr/>
              <a:t>11/30/16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33D8-5447-47F5-B4F9-489CB73D74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PRESENTATION TITLE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219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Report on the Associated Students Fee</a:t>
            </a:r>
          </a:p>
          <a:p>
            <a:r>
              <a:rPr lang="en-US" sz="2000" i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(also known as the Student Body Fee)</a:t>
            </a:r>
          </a:p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STUDENT FEE ADVISORY COMMITTEE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57200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cs typeface="Arial" pitchFamily="34" charset="0"/>
              </a:rPr>
              <a:t>Laura Hultman, Director of Finance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Associated Students, CSUF, Inc.</a:t>
            </a:r>
            <a:endParaRPr kumimoji="0" lang="en-US" b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December 2, 2016</a:t>
            </a:r>
            <a:endParaRPr kumimoji="0" lang="en-US" b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cs typeface="Arial" pitchFamily="34" charset="0"/>
            </a:endParaRPr>
          </a:p>
        </p:txBody>
      </p:sp>
      <p:pic>
        <p:nvPicPr>
          <p:cNvPr id="5" name="Picture 4" descr="cusf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38450" y="5467350"/>
            <a:ext cx="3467100" cy="7810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819400" y="1828800"/>
            <a:ext cx="342900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572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060" y="1066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Programming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Provides for a wide variety of student interests at CSUF and the Irvine Campus, including:</a:t>
            </a:r>
          </a:p>
          <a:p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Entertainment</a:t>
            </a:r>
          </a:p>
          <a:p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Programs of cultural interest</a:t>
            </a:r>
          </a:p>
          <a:p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Research opportunities</a:t>
            </a:r>
          </a:p>
          <a:p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Sports and spirit</a:t>
            </a:r>
          </a:p>
          <a:p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Leadership development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060" y="9906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Funded Organizations</a:t>
            </a: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The fee supports the Funded Councils and the Inter-Club Councils within each college, as well as Community Service and Sports Club.</a:t>
            </a:r>
          </a:p>
          <a:p>
            <a:endParaRPr lang="en-US" sz="9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These organizations are in charge of hosting their own events and distributing the funding amongst the various campus clubs and organizations to support their events.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Children’s Center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Supports the functionality of the Children’s Center, which is open to University students and faculty.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The funding allows for the Children’s Center to maintain operations on a day to day basis.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060" y="9906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Administration &amp; Operations</a:t>
            </a: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Provides partial support for the Titan Student Centers, including the Student Recreation Center and the Titan Student Union.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Provides full support for:</a:t>
            </a: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Accounting and Administration</a:t>
            </a: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Marketing, Communications and Design</a:t>
            </a: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Information Technology</a:t>
            </a: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Club Agency Accounts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060" y="9906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Athletics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2060"/>
                </a:solidFill>
                <a:latin typeface="Cambria" panose="02040503050406030204" pitchFamily="18" charset="0"/>
              </a:rPr>
              <a:t>Provides scholarships and grants to CSUF athletes and free admittance to athletic events held on the CSUF campus to all CSUF students.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06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Associated Students Fee: Questions?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Associated Students Fee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Governance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History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Purpose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Revenue &amp; Expenditures 16/17 Budget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Services Provided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Questions</a:t>
            </a:r>
            <a:endParaRPr lang="en-US" sz="22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060" y="990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Associated Students Fee: Governance</a:t>
            </a: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Executive Order </a:t>
            </a: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1054: CSU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Fee </a:t>
            </a: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Policy</a:t>
            </a:r>
          </a:p>
          <a:p>
            <a:endParaRPr lang="en-US" sz="9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California Education Code Title 5 §89300: Collected for and controlled by the ASI</a:t>
            </a:r>
          </a:p>
          <a:p>
            <a:endParaRPr lang="en-US" sz="8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Category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II </a:t>
            </a: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Fee 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Required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to be paid to enroll or attend CSUF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Established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or adjusted </a:t>
            </a: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through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student fee referendum or alternative </a:t>
            </a:r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consultation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Must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be approved by the Chancellor</a:t>
            </a:r>
          </a:p>
          <a:p>
            <a:endParaRPr lang="en-US" sz="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Fee Schedule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Fall: $74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Spring: $74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Summer: $5</a:t>
            </a:r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0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304801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Associated Students Fee: History</a:t>
            </a:r>
            <a:b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626363"/>
              </p:ext>
            </p:extLst>
          </p:nvPr>
        </p:nvGraphicFramePr>
        <p:xfrm>
          <a:off x="381000" y="685801"/>
          <a:ext cx="8366760" cy="4389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731520"/>
                <a:gridCol w="1402080"/>
                <a:gridCol w="1203960"/>
                <a:gridCol w="2514600"/>
              </a:tblGrid>
              <a:tr h="5562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Fee Increase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Semester Vote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Amount of Increase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Per Semester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Semester First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Collected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Total Union Fee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6529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Initial AS</a:t>
                      </a: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Fee</a:t>
                      </a:r>
                    </a:p>
                    <a:p>
                      <a:endParaRPr lang="en-US" sz="1000" i="1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 1960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$9/semester</a:t>
                      </a:r>
                    </a:p>
                    <a:p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$3/summer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1960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$9/semester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$3/summer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86529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Increase Original AS Fee </a:t>
                      </a:r>
                    </a:p>
                    <a:p>
                      <a:r>
                        <a:rPr lang="en-US" sz="1100" i="1" dirty="0" smtClean="0">
                          <a:latin typeface="Cambria" panose="02040503050406030204" pitchFamily="18" charset="0"/>
                        </a:rPr>
                        <a:t>ASI</a:t>
                      </a:r>
                      <a:r>
                        <a:rPr lang="en-US" sz="1100" i="1" baseline="0" dirty="0" smtClean="0">
                          <a:latin typeface="Cambria" panose="02040503050406030204" pitchFamily="18" charset="0"/>
                        </a:rPr>
                        <a:t> Board Action (no referendum)</a:t>
                      </a:r>
                      <a:endParaRPr lang="en-US" sz="1000" i="1" dirty="0" smtClean="0">
                        <a:latin typeface="Cambria" panose="02040503050406030204" pitchFamily="18" charset="0"/>
                      </a:endParaRPr>
                    </a:p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</a:t>
                      </a: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 1969</a:t>
                      </a:r>
                      <a:endParaRPr lang="en-US" sz="1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$1/semester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1969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$10/semester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$3/summer</a:t>
                      </a:r>
                      <a:endParaRPr lang="en-US" sz="1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Increase AS Fee</a:t>
                      </a:r>
                    </a:p>
                    <a:p>
                      <a:r>
                        <a:rPr lang="en-US" sz="1100" i="1" dirty="0" smtClean="0">
                          <a:latin typeface="Cambria" panose="02040503050406030204" pitchFamily="18" charset="0"/>
                        </a:rPr>
                        <a:t>Referendum (total</a:t>
                      </a:r>
                      <a:r>
                        <a:rPr lang="en-US" sz="1100" i="1" baseline="0" dirty="0" smtClean="0">
                          <a:latin typeface="Cambria" panose="02040503050406030204" pitchFamily="18" charset="0"/>
                        </a:rPr>
                        <a:t> $6/semester over 3 semesters)</a:t>
                      </a:r>
                      <a:endParaRPr lang="en-US" sz="1100" i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1981</a:t>
                      </a:r>
                      <a:endParaRPr lang="en-US" sz="1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$3/semester</a:t>
                      </a:r>
                    </a:p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$2/semester</a:t>
                      </a:r>
                    </a:p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$1/semester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</a:t>
                      </a: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 1982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Fall 1983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Fall 1984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$13/semester, spring 1982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$15/semester, fall 1983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$16/semester, fall 1984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$3/summer</a:t>
                      </a:r>
                      <a:endParaRPr lang="en-US" sz="1000" baseline="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Increase AS Fee</a:t>
                      </a:r>
                    </a:p>
                    <a:p>
                      <a:r>
                        <a:rPr lang="en-US" sz="1100" i="1" dirty="0" smtClean="0">
                          <a:latin typeface="Cambria" panose="02040503050406030204" pitchFamily="18" charset="0"/>
                        </a:rPr>
                        <a:t>Referendum</a:t>
                      </a:r>
                      <a:r>
                        <a:rPr lang="en-US" sz="1100" i="1" baseline="0" dirty="0" smtClean="0">
                          <a:latin typeface="Cambria" panose="02040503050406030204" pitchFamily="18" charset="0"/>
                        </a:rPr>
                        <a:t> (total $8/semester over 4 semesters)</a:t>
                      </a:r>
                      <a:endParaRPr lang="en-US" sz="1100" i="1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 1986</a:t>
                      </a:r>
                      <a:endParaRPr lang="en-US" sz="1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$2/semester</a:t>
                      </a:r>
                    </a:p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$2/semester</a:t>
                      </a:r>
                    </a:p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$2/semester</a:t>
                      </a:r>
                    </a:p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$2/semester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 1987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1987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 1988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1988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$18/semester,</a:t>
                      </a: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 spring 1987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$20/semester, fall 1987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$22/semester, spring 1988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$24/semester, fall 1988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$3/summer</a:t>
                      </a:r>
                      <a:endParaRPr lang="en-US" sz="1000" baseline="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6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Associated </a:t>
            </a: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Students Fee: History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575571"/>
              </p:ext>
            </p:extLst>
          </p:nvPr>
        </p:nvGraphicFramePr>
        <p:xfrm>
          <a:off x="381000" y="685801"/>
          <a:ext cx="8366760" cy="4446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731520"/>
                <a:gridCol w="1402080"/>
                <a:gridCol w="1203960"/>
                <a:gridCol w="2514600"/>
              </a:tblGrid>
              <a:tr h="5562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Fee Increase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Semester Vote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Amount of Increase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Per Semester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Semester First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Collected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Total Union Fee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9633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Increase AS Fee</a:t>
                      </a:r>
                    </a:p>
                    <a:p>
                      <a:r>
                        <a:rPr lang="en-US" sz="1100" i="1" dirty="0" smtClean="0">
                          <a:latin typeface="Cambria" panose="02040503050406030204" pitchFamily="18" charset="0"/>
                        </a:rPr>
                        <a:t>Referendum: Activities</a:t>
                      </a:r>
                      <a:r>
                        <a:rPr lang="en-US" sz="1100" i="1" baseline="0" dirty="0" smtClean="0">
                          <a:latin typeface="Cambria" panose="02040503050406030204" pitchFamily="18" charset="0"/>
                        </a:rPr>
                        <a:t> Fee (total $6/semester over 3 semesters</a:t>
                      </a:r>
                      <a:r>
                        <a:rPr lang="en-US" sz="1050" i="1" baseline="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en-US" sz="1050" i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1992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$2/semester &amp;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summer</a:t>
                      </a:r>
                    </a:p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$2/semester &amp; summer</a:t>
                      </a:r>
                    </a:p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$2/semester &amp; summer</a:t>
                      </a:r>
                      <a:endParaRPr lang="en-US" sz="9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1993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 1994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1994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$26/semester, fall 1993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$28/semester, spring 1994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$30/semester</a:t>
                      </a: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, fall 1994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$5/summer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baseline="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86529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Increase AS Fee </a:t>
                      </a:r>
                    </a:p>
                    <a:p>
                      <a:r>
                        <a:rPr lang="en-US" sz="1100" i="1" dirty="0" smtClean="0">
                          <a:latin typeface="Cambria" panose="02040503050406030204" pitchFamily="18" charset="0"/>
                        </a:rPr>
                        <a:t>Referendum: Athletics Access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1993</a:t>
                      </a:r>
                      <a:endParaRPr lang="en-US" sz="1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$14/semester</a:t>
                      </a:r>
                      <a:endParaRPr lang="en-US" sz="9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1994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44/se</a:t>
                      </a: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mester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$5/summer</a:t>
                      </a:r>
                      <a:endParaRPr lang="en-US" sz="1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Increase AS Fee </a:t>
                      </a:r>
                    </a:p>
                    <a:p>
                      <a:r>
                        <a:rPr lang="en-US" sz="1100" i="1" dirty="0" smtClean="0">
                          <a:latin typeface="Cambria" panose="02040503050406030204" pitchFamily="18" charset="0"/>
                        </a:rPr>
                        <a:t>Referendum: New Children’s Center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 1996</a:t>
                      </a:r>
                      <a:endParaRPr lang="en-US" sz="1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$10 </a:t>
                      </a: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($8-new facility/$2-other programs)</a:t>
                      </a:r>
                      <a:endParaRPr lang="en-US" sz="9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 1997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54/</a:t>
                      </a: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semester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$5/summer</a:t>
                      </a:r>
                      <a:endParaRPr lang="en-US" sz="1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5562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Increase AS Fee</a:t>
                      </a:r>
                    </a:p>
                    <a:p>
                      <a:r>
                        <a:rPr lang="en-US" sz="1100" i="1" dirty="0" smtClean="0">
                          <a:latin typeface="Cambria" panose="02040503050406030204" pitchFamily="18" charset="0"/>
                        </a:rPr>
                        <a:t>Referendum (total</a:t>
                      </a:r>
                      <a:r>
                        <a:rPr lang="en-US" sz="1100" i="1" baseline="0" dirty="0" smtClean="0">
                          <a:latin typeface="Cambria" panose="02040503050406030204" pitchFamily="18" charset="0"/>
                        </a:rPr>
                        <a:t> $5/semester over 4 semesters)</a:t>
                      </a:r>
                      <a:endParaRPr lang="en-US" sz="1100" i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2005</a:t>
                      </a:r>
                      <a:endParaRPr lang="en-US" sz="1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$5/semester </a:t>
                      </a:r>
                      <a:r>
                        <a:rPr lang="en-US" sz="1100" dirty="0" smtClean="0">
                          <a:latin typeface="Cambria" panose="02040503050406030204" pitchFamily="18" charset="0"/>
                        </a:rPr>
                        <a:t>($3-ASI non-directed/$2-Athletics)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Fall 2006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Spring</a:t>
                      </a: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 2007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Cambria" panose="02040503050406030204" pitchFamily="18" charset="0"/>
                        </a:rPr>
                        <a:t>$59/semester, fall 2006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$64/semester, spring 2007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$69/semester, fall 2007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$74/semester, spring 2008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Cambria" panose="02040503050406030204" pitchFamily="18" charset="0"/>
                        </a:rPr>
                        <a:t>$5/summer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4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323660"/>
              </p:ext>
            </p:extLst>
          </p:nvPr>
        </p:nvGraphicFramePr>
        <p:xfrm>
          <a:off x="685800" y="1447800"/>
          <a:ext cx="1828800" cy="487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CSU</a:t>
                      </a:r>
                      <a:r>
                        <a:rPr lang="en-US" sz="1000" baseline="0" dirty="0" smtClean="0"/>
                        <a:t> Institution</a:t>
                      </a:r>
                      <a:endParaRPr lang="en-US" sz="10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Student Body Fee</a:t>
                      </a:r>
                      <a:endParaRPr lang="en-US" sz="10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Los</a:t>
                      </a:r>
                      <a:r>
                        <a:rPr lang="en-US" sz="1000" baseline="0" dirty="0" smtClean="0"/>
                        <a:t> Angeles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$54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Fresno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$69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San Diego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$70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Monterey Bay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$96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San Marcos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$100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San Francisco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$108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Humboldt</a:t>
                      </a:r>
                      <a:endParaRPr lang="en-US" sz="10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$117</a:t>
                      </a:r>
                      <a:endParaRPr lang="en-US" sz="10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Long Beach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$120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Stanislaus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$121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San Bernardino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$123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Pomona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$128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East Bay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$129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464566"/>
              </p:ext>
            </p:extLst>
          </p:nvPr>
        </p:nvGraphicFramePr>
        <p:xfrm>
          <a:off x="2971800" y="1427480"/>
          <a:ext cx="18288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CSU Institution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Student Body Fee</a:t>
                      </a:r>
                      <a:endParaRPr lang="en-US" sz="10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Sacramento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$130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Chico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$132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Dominguez Hills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$135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Fullerton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$148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Channel Islands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$150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San Jose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$178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Northridge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$180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Sonoma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$210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Maritime Academy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$210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San</a:t>
                      </a:r>
                      <a:r>
                        <a:rPr lang="en-US" sz="1000" baseline="0" dirty="0" smtClean="0">
                          <a:latin typeface="Cambria" panose="02040503050406030204" pitchFamily="18" charset="0"/>
                        </a:rPr>
                        <a:t> Luis Obispo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$308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Bakersfield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mbria" panose="02040503050406030204" pitchFamily="18" charset="0"/>
                        </a:rPr>
                        <a:t>$369</a:t>
                      </a:r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57200" y="609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2016/17 California State University Associated Students Fee Rates</a:t>
            </a:r>
          </a:p>
          <a:p>
            <a:pPr algn="l"/>
            <a:r>
              <a:rPr lang="en-US" sz="1200" i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Does not include summer session fees</a:t>
            </a:r>
            <a:endParaRPr lang="en-US" sz="1200" i="1" dirty="0">
              <a:solidFill>
                <a:srgbClr val="00206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181601" y="2895600"/>
            <a:ext cx="3200399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Average 2016/17</a:t>
            </a:r>
          </a:p>
          <a:p>
            <a:pPr algn="l"/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CSU Student Body Fee </a:t>
            </a:r>
            <a:r>
              <a:rPr lang="en-US" sz="1200" i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Does not include summer session fees</a:t>
            </a:r>
          </a:p>
          <a:p>
            <a:pPr algn="l"/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$143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181600" y="6019800"/>
            <a:ext cx="3962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Source: </a:t>
            </a:r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l"/>
            <a:r>
              <a:rPr lang="en-U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http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://www.calstate.edu/budget/fybudget/2015-2016/documentation/05-mandatory-fees-table.shtml</a:t>
            </a:r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060" y="16002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Associated Students Fee: Purpose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Funds operation of the Associated Student governance and related programs including: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Governance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Programming 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Funded Organizations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Children’s Center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Administration &amp; Operation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Athletics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060" y="9906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Revenue &amp; Expenditure Budget</a:t>
            </a:r>
            <a:endParaRPr lang="en-US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27212665"/>
              </p:ext>
            </p:extLst>
          </p:nvPr>
        </p:nvGraphicFramePr>
        <p:xfrm>
          <a:off x="381000" y="1397000"/>
          <a:ext cx="832866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12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ASSOCIATED STUDENTS, CSUF, INC. │ STUDENT BODY FEE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0060" y="11430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Associated Students Fee Services Provided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Governance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Provides support for the Student Government and elected student leaders, including:</a:t>
            </a:r>
          </a:p>
          <a:p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Executive Officers </a:t>
            </a:r>
          </a:p>
          <a:p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Board of Directors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2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2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22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22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22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22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403685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3558</TotalTime>
  <Words>956</Words>
  <Application>Microsoft Macintosh PowerPoint</Application>
  <PresentationFormat>On-screen Show (4:3)</PresentationFormat>
  <Paragraphs>254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Cambria</vt:lpstr>
      <vt:lpstr>Times New Roman</vt:lpstr>
      <vt:lpstr>Arial</vt:lpstr>
      <vt:lpstr>Office Theme</vt:lpstr>
      <vt:lpstr>PRESENTATION TITLE</vt:lpstr>
      <vt:lpstr>ASSOCIATED STUDENTS, CSUF, INC. │ STUDENT BODY FEE</vt:lpstr>
      <vt:lpstr>ASSOCIATED STUDENTS, CSUF, INC. │ STUDENT BODY FEE</vt:lpstr>
      <vt:lpstr> Associated Students Fee: History </vt:lpstr>
      <vt:lpstr> Associated Students Fee: History </vt:lpstr>
      <vt:lpstr>ASSOCIATED STUDENTS, CSUF, INC. │ STUDENT BODY FEE</vt:lpstr>
      <vt:lpstr>ASSOCIATED STUDENTS, CSUF, INC. │ STUDENT BODY FEE</vt:lpstr>
      <vt:lpstr>ASSOCIATED STUDENTS, CSUF, INC. │ STUDENT BODY FEE</vt:lpstr>
      <vt:lpstr>ASSOCIATED STUDENTS, CSUF, INC. │ STUDENT BODY FEE</vt:lpstr>
      <vt:lpstr>ASSOCIATED STUDENTS, CSUF, INC. │ STUDENT BODY FEE</vt:lpstr>
      <vt:lpstr>ASSOCIATED STUDENTS, CSUF, INC. │ STUDENT BODY FEE</vt:lpstr>
      <vt:lpstr>ASSOCIATED STUDENTS, CSUF, INC. │ STUDENT BODY FEE</vt:lpstr>
      <vt:lpstr>ASSOCIATED STUDENTS, CSUF, INC. │ STUDENT BODY FEE</vt:lpstr>
      <vt:lpstr>ASSOCIATED STUDENTS, CSUF, INC. │ STUDENT BODY FEE</vt:lpstr>
    </vt:vector>
  </TitlesOfParts>
  <Company>California State University, Fullerton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Vu, Mishu</dc:creator>
  <cp:lastModifiedBy>Yessica De La Torre</cp:lastModifiedBy>
  <cp:revision>93</cp:revision>
  <cp:lastPrinted>2016-11-29T18:59:31Z</cp:lastPrinted>
  <dcterms:created xsi:type="dcterms:W3CDTF">2011-10-03T21:31:14Z</dcterms:created>
  <dcterms:modified xsi:type="dcterms:W3CDTF">2016-11-30T16:55:36Z</dcterms:modified>
</cp:coreProperties>
</file>