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64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70" r:id="rId5"/>
    <p:sldId id="271" r:id="rId6"/>
    <p:sldId id="272" r:id="rId7"/>
    <p:sldId id="273" r:id="rId8"/>
    <p:sldId id="274" r:id="rId9"/>
    <p:sldId id="259" r:id="rId10"/>
    <p:sldId id="269" r:id="rId11"/>
    <p:sldId id="275" r:id="rId12"/>
    <p:sldId id="260" r:id="rId13"/>
    <p:sldId id="261" r:id="rId14"/>
    <p:sldId id="265" r:id="rId15"/>
    <p:sldId id="266" r:id="rId16"/>
    <p:sldId id="268" r:id="rId17"/>
    <p:sldId id="263" r:id="rId18"/>
    <p:sldId id="320" r:id="rId19"/>
    <p:sldId id="322" r:id="rId20"/>
    <p:sldId id="289" r:id="rId21"/>
    <p:sldId id="321" r:id="rId22"/>
    <p:sldId id="323" r:id="rId23"/>
    <p:sldId id="297" r:id="rId24"/>
  </p:sldIdLst>
  <p:sldSz cx="12188825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C68E1CB-EE84-1441-9E31-5A577B8B15B5}">
          <p14:sldIdLst>
            <p14:sldId id="256"/>
            <p14:sldId id="257"/>
            <p14:sldId id="270"/>
            <p14:sldId id="271"/>
            <p14:sldId id="272"/>
            <p14:sldId id="273"/>
            <p14:sldId id="274"/>
            <p14:sldId id="259"/>
            <p14:sldId id="269"/>
            <p14:sldId id="275"/>
            <p14:sldId id="260"/>
            <p14:sldId id="261"/>
            <p14:sldId id="265"/>
            <p14:sldId id="266"/>
            <p14:sldId id="268"/>
            <p14:sldId id="263"/>
            <p14:sldId id="320"/>
            <p14:sldId id="322"/>
            <p14:sldId id="289"/>
            <p14:sldId id="321"/>
            <p14:sldId id="323"/>
            <p14:sldId id="29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1" name="Author" initials="A" lastIdx="0" clrIdx="3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48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02" autoAdjust="0"/>
    <p:restoredTop sz="86460" autoAdjust="0"/>
  </p:normalViewPr>
  <p:slideViewPr>
    <p:cSldViewPr>
      <p:cViewPr varScale="1">
        <p:scale>
          <a:sx n="115" d="100"/>
          <a:sy n="115" d="100"/>
        </p:scale>
        <p:origin x="832" y="200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538" y="96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12/5/18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12/5/18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980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F2A70B-78F2-4DCF-B53B-C990D2FAFB8A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712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5958" y="-4763"/>
            <a:ext cx="5013606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7638" y="1380069"/>
            <a:ext cx="8572389" cy="2616199"/>
          </a:xfrm>
        </p:spPr>
        <p:txBody>
          <a:bodyPr anchor="b">
            <a:normAutofit/>
          </a:bodyPr>
          <a:lstStyle>
            <a:lvl1pPr algn="r">
              <a:defRPr sz="5998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4202" y="3996267"/>
            <a:ext cx="698582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099">
                <a:solidFill>
                  <a:schemeClr val="tx1"/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1023" y="5883276"/>
            <a:ext cx="432291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1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4732865"/>
            <a:ext cx="10016102" cy="566738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5391" y="932112"/>
            <a:ext cx="8223802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5" y="5299603"/>
            <a:ext cx="10016102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071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0"/>
            <a:ext cx="10016102" cy="3048000"/>
          </a:xfrm>
        </p:spPr>
        <p:txBody>
          <a:bodyPr anchor="ctr">
            <a:normAutofit/>
          </a:bodyPr>
          <a:lstStyle>
            <a:lvl1pPr algn="ct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6" y="4343400"/>
            <a:ext cx="10016104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6362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177" y="3428999"/>
            <a:ext cx="853059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799"/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762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7" y="3308581"/>
            <a:ext cx="10016100" cy="1468800"/>
          </a:xfrm>
        </p:spPr>
        <p:txBody>
          <a:bodyPr anchor="b">
            <a:normAutofit/>
          </a:bodyPr>
          <a:lstStyle>
            <a:lvl1pPr algn="r">
              <a:defRPr sz="31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7381"/>
            <a:ext cx="100161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17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196" y="863023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998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0588" y="2819399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998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7637" y="685801"/>
            <a:ext cx="8987671" cy="2743199"/>
          </a:xfrm>
        </p:spPr>
        <p:txBody>
          <a:bodyPr anchor="ctr">
            <a:normAutofit/>
          </a:bodyPr>
          <a:lstStyle>
            <a:lvl1pPr algn="ctr">
              <a:defRPr sz="3199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886200"/>
            <a:ext cx="10016101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3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775200"/>
            <a:ext cx="10016101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99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685801"/>
            <a:ext cx="10016103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3926" y="3505200"/>
            <a:ext cx="10016104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799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5" y="4343400"/>
            <a:ext cx="10016104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9886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00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0121" y="685800"/>
            <a:ext cx="1769908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3925" y="685800"/>
            <a:ext cx="8017654" cy="51054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08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49005" y="5867132"/>
            <a:ext cx="551023" cy="365125"/>
          </a:xfrm>
        </p:spPr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20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610" y="2666999"/>
            <a:ext cx="8928421" cy="2110382"/>
          </a:xfrm>
        </p:spPr>
        <p:txBody>
          <a:bodyPr anchor="b"/>
          <a:lstStyle>
            <a:lvl1pPr algn="r">
              <a:defRPr sz="3999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1608" y="4777381"/>
            <a:ext cx="892842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999">
                <a:solidFill>
                  <a:schemeClr val="tx1"/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69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3926" y="2667000"/>
            <a:ext cx="4893780" cy="3124201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6246" y="2667000"/>
            <a:ext cx="4893781" cy="3124200"/>
          </a:xfrm>
        </p:spPr>
        <p:txBody>
          <a:bodyPr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5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1718" y="2658533"/>
            <a:ext cx="4605988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3925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78696" y="2667000"/>
            <a:ext cx="4621333" cy="576262"/>
          </a:xfrm>
        </p:spPr>
        <p:txBody>
          <a:bodyPr anchor="b">
            <a:noAutofit/>
          </a:bodyPr>
          <a:lstStyle>
            <a:lvl1pPr marL="0" indent="0">
              <a:buNone/>
              <a:defRPr sz="2799" b="0">
                <a:solidFill>
                  <a:schemeClr val="accent1">
                    <a:lumMod val="75000"/>
                  </a:schemeClr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6246" y="3335337"/>
            <a:ext cx="4893781" cy="2455862"/>
          </a:xfrm>
        </p:spPr>
        <p:txBody>
          <a:bodyPr anchor="t">
            <a:normAutofit/>
          </a:bodyPr>
          <a:lstStyle>
            <a:lvl1pPr>
              <a:defRPr sz="1799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60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43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3926" y="1600200"/>
            <a:ext cx="3548197" cy="1371600"/>
          </a:xfrm>
        </p:spPr>
        <p:txBody>
          <a:bodyPr anchor="b">
            <a:normAutofit/>
          </a:bodyPr>
          <a:lstStyle>
            <a:lvl1pPr algn="ctr">
              <a:defRPr sz="23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0663" y="685800"/>
            <a:ext cx="6239365" cy="5105401"/>
          </a:xfrm>
        </p:spPr>
        <p:txBody>
          <a:bodyPr anchor="ctr">
            <a:normAutofit/>
          </a:bodyPr>
          <a:lstStyle>
            <a:lvl1pPr>
              <a:defRPr sz="1999"/>
            </a:lvl1pPr>
            <a:lvl2pPr>
              <a:defRPr sz="1799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3926" y="2971800"/>
            <a:ext cx="3548197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1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38" y="1752599"/>
            <a:ext cx="5424745" cy="1371600"/>
          </a:xfrm>
        </p:spPr>
        <p:txBody>
          <a:bodyPr anchor="b">
            <a:normAutofit/>
          </a:bodyPr>
          <a:lstStyle>
            <a:lvl1pPr algn="ctr">
              <a:defRPr sz="2799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2704" y="914400"/>
            <a:ext cx="3280120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38" y="3124199"/>
            <a:ext cx="5424745" cy="1828800"/>
          </a:xfrm>
        </p:spPr>
        <p:txBody>
          <a:bodyPr>
            <a:normAutofit/>
          </a:bodyPr>
          <a:lstStyle>
            <a:lvl1pPr marL="0" indent="0" algn="ctr">
              <a:buNone/>
              <a:defRPr sz="1799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t>12/5/18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3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773" y="1"/>
            <a:ext cx="2436178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3925" y="685801"/>
            <a:ext cx="10016104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3924" y="2667000"/>
            <a:ext cx="10016104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0122" y="5883276"/>
            <a:ext cx="1142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AFE8FB1-0A7A-443E-AAF7-31D4FA1AA312}" type="datetimeFigureOut">
              <a:rPr lang="en-US" smtClean="0"/>
              <a:pPr/>
              <a:t>12/5/18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1610" y="5883276"/>
            <a:ext cx="70823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9005" y="5883276"/>
            <a:ext cx="551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5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  <p:sldLayoutId id="2147483966" r:id="rId2"/>
    <p:sldLayoutId id="2147483967" r:id="rId3"/>
    <p:sldLayoutId id="2147483968" r:id="rId4"/>
    <p:sldLayoutId id="2147483969" r:id="rId5"/>
    <p:sldLayoutId id="2147483970" r:id="rId6"/>
    <p:sldLayoutId id="2147483971" r:id="rId7"/>
    <p:sldLayoutId id="2147483972" r:id="rId8"/>
    <p:sldLayoutId id="2147483973" r:id="rId9"/>
    <p:sldLayoutId id="2147483974" r:id="rId10"/>
    <p:sldLayoutId id="2147483975" r:id="rId11"/>
    <p:sldLayoutId id="2147483976" r:id="rId12"/>
    <p:sldLayoutId id="2147483977" r:id="rId13"/>
    <p:sldLayoutId id="2147483978" r:id="rId14"/>
    <p:sldLayoutId id="2147483979" r:id="rId15"/>
    <p:sldLayoutId id="2147483980" r:id="rId16"/>
    <p:sldLayoutId id="21474839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063" rtl="0" eaLnBrk="1" latinLnBrk="0" hangingPunct="1">
        <a:spcBef>
          <a:spcPct val="0"/>
        </a:spcBef>
        <a:buNone/>
        <a:defRPr sz="3999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664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3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9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99790" indent="-285664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799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2587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999650" indent="-171399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6412" y="3653135"/>
            <a:ext cx="3733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December 7, 2018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Dr. Mary Becerra, Acting Director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Student Health Services, 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132012" y="1600200"/>
            <a:ext cx="6246316" cy="914401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Health Center Fee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68217" y="2590800"/>
            <a:ext cx="8002995" cy="1524000"/>
          </a:xfrm>
        </p:spPr>
        <p:txBody>
          <a:bodyPr>
            <a:noAutofit/>
          </a:bodyPr>
          <a:lstStyle/>
          <a:p>
            <a:pPr algn="l"/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“Providing the Services and Support to Achieve Your Highest Potential”</a:t>
            </a:r>
          </a:p>
          <a:p>
            <a:pPr algn="l"/>
            <a:b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 STUDENT WELLNESS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A7A432-5754-3247-B17B-0C06D96CB5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3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132012" y="1566208"/>
            <a:ext cx="1028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2000" b="1" dirty="0"/>
              <a:t>Revenue</a:t>
            </a:r>
          </a:p>
          <a:p>
            <a:r>
              <a:rPr lang="en-US" sz="2000" dirty="0"/>
              <a:t>	$80.00 Summer -  1,013 students			$81,040</a:t>
            </a:r>
          </a:p>
          <a:p>
            <a:r>
              <a:rPr lang="en-US" sz="2000" dirty="0"/>
              <a:t>	$81.44 Fall – 40,439 students				$3,293,352</a:t>
            </a:r>
          </a:p>
          <a:p>
            <a:r>
              <a:rPr lang="en-US" sz="2000" dirty="0"/>
              <a:t>	$81.44 Spring – 39,341 students			$3,203,931</a:t>
            </a:r>
          </a:p>
          <a:p>
            <a:r>
              <a:rPr lang="en-US" sz="2000" dirty="0"/>
              <a:t>	Deposits to cashier (Health Services)		$184,585</a:t>
            </a:r>
          </a:p>
          <a:p>
            <a:r>
              <a:rPr lang="en-US" sz="2000" dirty="0"/>
              <a:t>	</a:t>
            </a:r>
            <a:r>
              <a:rPr lang="en-US" sz="2000" b="1" dirty="0">
                <a:solidFill>
                  <a:srgbClr val="0F486F"/>
                </a:solidFill>
              </a:rPr>
              <a:t>Total Revenue Collected 2017-2018:</a:t>
            </a:r>
            <a:r>
              <a:rPr lang="en-US" sz="2000" dirty="0">
                <a:solidFill>
                  <a:srgbClr val="0F486F"/>
                </a:solidFill>
              </a:rPr>
              <a:t>		</a:t>
            </a:r>
            <a:r>
              <a:rPr lang="en-US" sz="2000" b="1" dirty="0">
                <a:solidFill>
                  <a:srgbClr val="0F486F"/>
                </a:solidFill>
              </a:rPr>
              <a:t>$6,762,908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2012" y="3505200"/>
            <a:ext cx="8956298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Expenses</a:t>
            </a:r>
          </a:p>
          <a:p>
            <a:r>
              <a:rPr lang="en-US" sz="2000" b="1" dirty="0"/>
              <a:t>	Salaries									$8,453,756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/>
              <a:t>Management Salaries, Counseling, Psychiatry</a:t>
            </a:r>
          </a:p>
          <a:p>
            <a:pPr lvl="2"/>
            <a:r>
              <a:rPr lang="en-US" sz="2000" dirty="0"/>
              <a:t>     Health Services, </a:t>
            </a:r>
            <a:r>
              <a:rPr lang="en-US" sz="2000" dirty="0" err="1"/>
              <a:t>TitanWell</a:t>
            </a:r>
            <a:r>
              <a:rPr lang="en-US" sz="2000" dirty="0"/>
              <a:t>, Benefits									</a:t>
            </a:r>
            <a:endParaRPr lang="en-US" sz="2000" b="1" dirty="0"/>
          </a:p>
          <a:p>
            <a:pPr marL="342900" indent="-342900">
              <a:buFont typeface="Wingdings" pitchFamily="2" charset="2"/>
              <a:buChar char="Ø"/>
            </a:pPr>
            <a:r>
              <a:rPr lang="en-US" sz="2000" b="1" dirty="0"/>
              <a:t>	Supplies								$1,004,281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/>
              <a:t>Supplies, Services, Programming Materials	</a:t>
            </a:r>
          </a:p>
          <a:p>
            <a:pPr lvl="1"/>
            <a:r>
              <a:rPr lang="en-US" sz="2000" dirty="0"/>
              <a:t>	</a:t>
            </a:r>
            <a:r>
              <a:rPr lang="en-US" sz="2000" b="1" dirty="0">
                <a:solidFill>
                  <a:srgbClr val="0F486F"/>
                </a:solidFill>
              </a:rPr>
              <a:t>Total Expenses: 						$9,458,037</a:t>
            </a:r>
          </a:p>
          <a:p>
            <a:endParaRPr lang="en-US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903412" y="1134533"/>
            <a:ext cx="4572000" cy="580495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>
                <a:solidFill>
                  <a:srgbClr val="0F486F"/>
                </a:solidFill>
              </a:rPr>
              <a:t>2017-2018 Fiscal Year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13A59E-2B12-1441-B10F-94FD4BCE5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6A87107-72CA-C741-9FCB-24F45178C63D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7161212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/>
              <a:t>				Revenue &amp; Expenses</a:t>
            </a:r>
          </a:p>
        </p:txBody>
      </p:sp>
    </p:spTree>
    <p:extLst>
      <p:ext uri="{BB962C8B-B14F-4D97-AF65-F5344CB8AC3E}">
        <p14:creationId xmlns:p14="http://schemas.microsoft.com/office/powerpoint/2010/main" val="368019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07556" y="1539419"/>
            <a:ext cx="863505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/>
              <a:t>High quality, student-centered wellness services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Primary care and behavioral healthcare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International Recommendations for Counselor to Student Ratio – 1:1000/1500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Growing Nation-wide Mental Health Crisis on College Campuses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Data From our Campus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2000" dirty="0"/>
              <a:t>NCHA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Major Depression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Aggressive Behavior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Depressed/Difficult to Function (42.7% - 16,798)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Overwhelming Anxiety (64% - 25,178)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Overwhelming Anger (47% - 18,490)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Seriously Considered Suicide (12.5% - 4,917)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Attempted Suicide (1.5% - 590)</a:t>
            </a:r>
          </a:p>
          <a:p>
            <a:pPr marL="1200150" lvl="2" indent="-285750">
              <a:buFont typeface="Arial" charset="0"/>
              <a:buChar char="•"/>
            </a:pPr>
            <a:r>
              <a:rPr lang="en-US" sz="2000" dirty="0"/>
              <a:t>Intentional self-injury (6.1% - 2,399)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9E64A7-64D3-CB47-949B-2171F2A11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04E41C0-9CCD-AD49-BA42-C1DD017E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71612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Purpose</a:t>
            </a:r>
          </a:p>
        </p:txBody>
      </p:sp>
    </p:spTree>
    <p:extLst>
      <p:ext uri="{BB962C8B-B14F-4D97-AF65-F5344CB8AC3E}">
        <p14:creationId xmlns:p14="http://schemas.microsoft.com/office/powerpoint/2010/main" val="30412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87935" y="1492984"/>
            <a:ext cx="575907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Increased Demand, especially in crisis services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Increased Severity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Barrier to Access in the Community/Cost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Training for Faculty, Staff &amp; Students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Campus Resource for a Safer Campus Community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965A02E-612B-2F41-9921-C4179097A9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834D060-BD84-2E40-BA80-68D954E583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71612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Purpose</a:t>
            </a:r>
          </a:p>
        </p:txBody>
      </p:sp>
    </p:spTree>
    <p:extLst>
      <p:ext uri="{BB962C8B-B14F-4D97-AF65-F5344CB8AC3E}">
        <p14:creationId xmlns:p14="http://schemas.microsoft.com/office/powerpoint/2010/main" val="236575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56199" y="1475125"/>
            <a:ext cx="8129213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17  Counselors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Including 1 full time person at the Irvine Campus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Plus 3 Doctoral Interns from our APA Accredited Internship Program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2 Case Managers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Receptionist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Ratio Change: 1 to 2,285		With Interns: 1 to ~2,000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Current Ratio: 1 to 1800		Recommended ratio 1:1400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 Increased Psychiatric Services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Addition of Full Time Psychiatric Nurse Practitioner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 After Hours 24/7 Call Service </a:t>
            </a:r>
            <a:r>
              <a:rPr lang="en-US" sz="2000" dirty="0" err="1"/>
              <a:t>ProtoCall</a:t>
            </a:r>
            <a:endParaRPr lang="en-US" sz="2000" dirty="0"/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BDAC8BD-2C77-B74A-AB05-E8ACCB5CC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F1CFA34-3F9F-CC40-8378-22FAEEF1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10089995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What has been accomplished?</a:t>
            </a:r>
          </a:p>
        </p:txBody>
      </p:sp>
    </p:spTree>
    <p:extLst>
      <p:ext uri="{BB962C8B-B14F-4D97-AF65-F5344CB8AC3E}">
        <p14:creationId xmlns:p14="http://schemas.microsoft.com/office/powerpoint/2010/main" val="171005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7749">
            <a:off x="8251834" y="3691635"/>
            <a:ext cx="3537736" cy="26533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46021" y="1469172"/>
            <a:ext cx="765839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Primary Care Provider to patient – 1 to 2500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Current CSUF ratio – 1 to 4,971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Recruiting for three Providers (2 Physicians, 1 Nurse Practitioner) - replacements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Expanded Campus Support and Training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Expansion of </a:t>
            </a:r>
            <a:r>
              <a:rPr lang="en-US" sz="2000" dirty="0" err="1"/>
              <a:t>TitanWell</a:t>
            </a:r>
            <a:r>
              <a:rPr lang="en-US" sz="2000" dirty="0"/>
              <a:t>/Health Education and Prevention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 err="1"/>
              <a:t>TitanWell</a:t>
            </a:r>
            <a:r>
              <a:rPr lang="en-US" sz="2000" dirty="0"/>
              <a:t> HUT – On campus 4 hours a day, in different locations, three days a week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BACCHUS Peer Health Educators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Nutrition Advocates/Peer Program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Active Minds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Addition of Health Educator and Dietician</a:t>
            </a: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EE913-83B8-2641-823D-69B582E5BA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E89680B-CF51-D449-B42E-05F09CCFA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10089995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What has been accomplished?</a:t>
            </a:r>
          </a:p>
        </p:txBody>
      </p:sp>
    </p:spTree>
    <p:extLst>
      <p:ext uri="{BB962C8B-B14F-4D97-AF65-F5344CB8AC3E}">
        <p14:creationId xmlns:p14="http://schemas.microsoft.com/office/powerpoint/2010/main" val="345490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08212" y="1542395"/>
            <a:ext cx="5862952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Flu Clinic dispensed over 1,400 vaccines in fall 2018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Wellness Classes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Art of Wellness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Mood Wellness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Stress Wellness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Thought Wellness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Yoga as Healing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Student Wellness Without Walls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The </a:t>
            </a:r>
            <a:r>
              <a:rPr lang="en-US" sz="2000" dirty="0" err="1"/>
              <a:t>TitanWell</a:t>
            </a:r>
            <a:r>
              <a:rPr lang="en-US" sz="2000" dirty="0"/>
              <a:t> Hut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Collaboration with many areas on campus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Fullerton Flu Fighters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  <a:p>
            <a:pPr marL="800100" lvl="1" indent="-342900">
              <a:buFont typeface="Wingdings" charset="2"/>
              <a:buChar char="Ø"/>
            </a:pPr>
            <a:endParaRPr lang="en-US" sz="2000" dirty="0"/>
          </a:p>
          <a:p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D7FAE2-0D60-0E4B-984F-8A12A1D520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02167E1-EC4F-4E40-AFBD-5820AE1D9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10089995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What has been accomplished?</a:t>
            </a:r>
          </a:p>
        </p:txBody>
      </p:sp>
    </p:spTree>
    <p:extLst>
      <p:ext uri="{BB962C8B-B14F-4D97-AF65-F5344CB8AC3E}">
        <p14:creationId xmlns:p14="http://schemas.microsoft.com/office/powerpoint/2010/main" val="177722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65590" y="1484055"/>
            <a:ext cx="4538422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Primary Care Medical Visits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Radiology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Pharmacy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Family PACT Family Planning Services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Laboratory Services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Immunization Services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Counseling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2165590" y="3657600"/>
            <a:ext cx="42656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Psychiatry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Physical Therapy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Orthopedics and Sports Specialist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Chiropractic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Acupuncture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Optometry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Walk-In Care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190C39-EEBC-6A42-8610-6CEC840D4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0D41FA70-3792-E245-A155-913D9CDCF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381000"/>
            <a:ext cx="11504613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Ongoing &amp; Basic Augmented Services</a:t>
            </a:r>
          </a:p>
        </p:txBody>
      </p:sp>
    </p:spTree>
    <p:extLst>
      <p:ext uri="{BB962C8B-B14F-4D97-AF65-F5344CB8AC3E}">
        <p14:creationId xmlns:p14="http://schemas.microsoft.com/office/powerpoint/2010/main" val="2724557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6612" y="1281552"/>
            <a:ext cx="3474704" cy="580495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rgbClr val="0F486F"/>
                </a:solidFill>
              </a:rPr>
              <a:t>Statistics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208212" y="1700748"/>
            <a:ext cx="5715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dirty="0"/>
              <a:t>Fall 2017 Number of visits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Primary Care 	7115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Nursing  		3157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 err="1"/>
              <a:t>TitanWell</a:t>
            </a:r>
            <a:r>
              <a:rPr lang="en-US" sz="2000" dirty="0"/>
              <a:t>  		165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PTSR 	 		1657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Chiropractic 		1148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Acupuncture 	14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Psychiatry  		730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Orthopedics 	 	161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Optometry 		33</a:t>
            </a:r>
          </a:p>
          <a:p>
            <a:pPr marL="914400" lvl="1" indent="-457200">
              <a:buFont typeface="Arial" charset="0"/>
              <a:buChar char="•"/>
            </a:pPr>
            <a:r>
              <a:rPr lang="en-US" sz="2000" dirty="0"/>
              <a:t>Family PACT 	915</a:t>
            </a:r>
          </a:p>
          <a:p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FFD018-67CE-774F-AC72-4BD1D853B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A006C4A6-CD81-5146-9CCE-DA3298346A41}"/>
              </a:ext>
            </a:extLst>
          </p:cNvPr>
          <p:cNvSpPr txBox="1">
            <a:spLocks/>
          </p:cNvSpPr>
          <p:nvPr/>
        </p:nvSpPr>
        <p:spPr>
          <a:xfrm>
            <a:off x="-1" y="381000"/>
            <a:ext cx="1150461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/>
              <a:t>				Ongoing &amp; Basic Augmented Services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10990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70980971"/>
              </p:ext>
            </p:extLst>
          </p:nvPr>
        </p:nvGraphicFramePr>
        <p:xfrm>
          <a:off x="2055812" y="1655062"/>
          <a:ext cx="5029200" cy="439928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2971800">
                  <a:extLst>
                    <a:ext uri="{9D8B030D-6E8A-4147-A177-3AD203B41FA5}">
                      <a16:colId xmlns:a16="http://schemas.microsoft.com/office/drawing/2014/main" val="104427143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801759064"/>
                    </a:ext>
                  </a:extLst>
                </a:gridCol>
              </a:tblGrid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# APPOINTMENTS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4359455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ACUPUNCTURE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77308539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CAPS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7,635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0965081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CHIROPRACTOR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3,098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18027233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FAMILY PACT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1,926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3876539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NURSING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7,111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9300656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OPTOMETRY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77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5516508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ORTHOPEDICS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331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405312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PHYSICAL THERAPY SPORTS REHABILITATION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3,874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67203727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PRIMARY CARE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15,059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16855920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PSYCHIATRY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1,627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1527936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TITANWELL (CLINICAL</a:t>
                      </a:r>
                      <a:r>
                        <a:rPr lang="en-US" sz="180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APPOINTMENTS ONLY)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445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6915556"/>
                  </a:ext>
                </a:extLst>
              </a:tr>
              <a:tr h="298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GRAND TOTAL: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41,289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5894219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4716056"/>
              </p:ext>
            </p:extLst>
          </p:nvPr>
        </p:nvGraphicFramePr>
        <p:xfrm>
          <a:off x="7618412" y="2991102"/>
          <a:ext cx="3787427" cy="1727200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1600200">
                  <a:extLst>
                    <a:ext uri="{9D8B030D-6E8A-4147-A177-3AD203B41FA5}">
                      <a16:colId xmlns:a16="http://schemas.microsoft.com/office/drawing/2014/main" val="1643525862"/>
                    </a:ext>
                  </a:extLst>
                </a:gridCol>
                <a:gridCol w="2187227">
                  <a:extLst>
                    <a:ext uri="{9D8B030D-6E8A-4147-A177-3AD203B41FA5}">
                      <a16:colId xmlns:a16="http://schemas.microsoft.com/office/drawing/2014/main" val="4282092016"/>
                    </a:ext>
                  </a:extLst>
                </a:gridCol>
              </a:tblGrid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DEPARTMENT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# STUDENTS SERVED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56680105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CAPS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2,721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8054194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Health Services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16,189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04009428"/>
                  </a:ext>
                </a:extLst>
              </a:tr>
              <a:tr h="4318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GRAND TOTAL: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18,910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9087183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42D965D5-520B-DC41-9364-0C6845C9C8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9BF0A566-AEA0-DD45-8CFF-6F0154037A12}"/>
              </a:ext>
            </a:extLst>
          </p:cNvPr>
          <p:cNvSpPr txBox="1">
            <a:spLocks/>
          </p:cNvSpPr>
          <p:nvPr/>
        </p:nvSpPr>
        <p:spPr>
          <a:xfrm>
            <a:off x="-1" y="381000"/>
            <a:ext cx="1150461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/>
              <a:t>				Ongoing &amp; Basic Augmented Services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1538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87B2944E-2CCB-6745-87A1-72C54ECC101A}"/>
              </a:ext>
            </a:extLst>
          </p:cNvPr>
          <p:cNvSpPr txBox="1">
            <a:spLocks/>
          </p:cNvSpPr>
          <p:nvPr/>
        </p:nvSpPr>
        <p:spPr>
          <a:xfrm>
            <a:off x="-1" y="381000"/>
            <a:ext cx="1150461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/>
              <a:t>				Ongoing &amp; Basic Augmented Services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75029" y="1770995"/>
            <a:ext cx="910098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6.7% of the CSUF student body used services at CAPS 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Provided 7,635 counseling and 1,627 psychiatric appointments which were utilized by 2,721 students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Each semester, CAPS offered 4 weekly psychotherapy groups to provide students with added counseling support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Case Management was provided for 150 students with 274 case management appointments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Participated in 202 Outreach Events, serving 4,375 students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Yoga as Healing and Eating Task Force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65 Wellness Workshops were offered, introducing </a:t>
            </a:r>
            <a:r>
              <a:rPr lang="en-US" sz="2000" i="1" dirty="0"/>
              <a:t>Connections of the </a:t>
            </a:r>
            <a:r>
              <a:rPr lang="en-US" sz="2000" i="1" dirty="0" err="1"/>
              <a:t>heART</a:t>
            </a:r>
            <a:endParaRPr lang="en-US" sz="2000" i="1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Daily Walk-in/Crisis : 619 appointments for 525 students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Irvine Campus: 1 Full time counselor provided 492 psychotherapy appointments to 120 students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387493D-A116-974D-B884-37B5AC29E3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3F042FA-F434-1840-B1DC-585D4ED55C8B}"/>
              </a:ext>
            </a:extLst>
          </p:cNvPr>
          <p:cNvSpPr/>
          <p:nvPr/>
        </p:nvSpPr>
        <p:spPr>
          <a:xfrm>
            <a:off x="1850314" y="1381283"/>
            <a:ext cx="36231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486F"/>
                </a:solidFill>
              </a:rPr>
              <a:t>CAPS 2017-2018 Statistics</a:t>
            </a:r>
          </a:p>
        </p:txBody>
      </p:sp>
    </p:spTree>
    <p:extLst>
      <p:ext uri="{BB962C8B-B14F-4D97-AF65-F5344CB8AC3E}">
        <p14:creationId xmlns:p14="http://schemas.microsoft.com/office/powerpoint/2010/main" val="2047309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57134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Overview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5187" y="1481078"/>
            <a:ext cx="6092825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dirty="0"/>
              <a:t>Governance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/>
              <a:t>History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Fee Proposal Fall 2011</a:t>
            </a:r>
          </a:p>
          <a:p>
            <a:pPr marL="342900" lvl="1" indent="-342900">
              <a:buFont typeface="Wingdings" charset="2"/>
              <a:buChar char="Ø"/>
            </a:pPr>
            <a:r>
              <a:rPr lang="en-US" sz="2000" b="1" dirty="0"/>
              <a:t>Revenues and Expenditures</a:t>
            </a:r>
          </a:p>
          <a:p>
            <a:pPr marL="342900" lvl="1" indent="-342900">
              <a:buFont typeface="Wingdings" charset="2"/>
              <a:buChar char="Ø"/>
            </a:pPr>
            <a:r>
              <a:rPr lang="en-US" sz="2000" b="1" dirty="0"/>
              <a:t>Purpose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What We Have Accomplished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/>
              <a:t>Mental Health Services</a:t>
            </a:r>
          </a:p>
          <a:p>
            <a:pPr marL="1257300" lvl="2" indent="-342900">
              <a:buFont typeface="Arial" charset="0"/>
              <a:buChar char="•"/>
            </a:pPr>
            <a:r>
              <a:rPr lang="en-US" sz="2000" dirty="0"/>
              <a:t>Education and Prevention</a:t>
            </a:r>
            <a:endParaRPr lang="en-US" sz="2000" b="1" dirty="0"/>
          </a:p>
          <a:p>
            <a:pPr marL="342900" lvl="1" indent="-342900">
              <a:buFont typeface="Wingdings" charset="2"/>
              <a:buChar char="Ø"/>
            </a:pPr>
            <a:r>
              <a:rPr lang="en-US" sz="2000" b="1" dirty="0"/>
              <a:t>Questions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4E2AF64-B124-5F4E-A3BF-5D42B376AC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29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85251" y="1752600"/>
            <a:ext cx="8991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Total attendance for workshops, individual appointments, campus events, and the Titan Hut was 29,094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Over 30,000 condoms distributed through Condom Availability Program (CAP)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630 free, balanced meals to food insecure students through </a:t>
            </a:r>
            <a:r>
              <a:rPr lang="en-US" sz="2000" dirty="0" err="1"/>
              <a:t>FOODucation</a:t>
            </a:r>
            <a:r>
              <a:rPr lang="en-US" sz="2000" dirty="0"/>
              <a:t> workshops and Titan Bites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1,428 student respondents in NCHA survey, spring 2018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Dog Therapy – over 1,000 students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Programming included: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Sleep Health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Stress Management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Nutrition Workshops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Sexual Health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Alcohol and Other Drugs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DE66991-F3AC-F547-8D69-A0D8588661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6E411CC2-1302-8B48-8B6A-8E4F28CA239E}"/>
              </a:ext>
            </a:extLst>
          </p:cNvPr>
          <p:cNvSpPr txBox="1">
            <a:spLocks/>
          </p:cNvSpPr>
          <p:nvPr/>
        </p:nvSpPr>
        <p:spPr>
          <a:xfrm>
            <a:off x="-1" y="381000"/>
            <a:ext cx="11504613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/>
              <a:t>				Ongoing &amp; Basic Augmented Services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9006A57-84A5-E548-9343-E8552DF0A64E}"/>
              </a:ext>
            </a:extLst>
          </p:cNvPr>
          <p:cNvSpPr/>
          <p:nvPr/>
        </p:nvSpPr>
        <p:spPr>
          <a:xfrm>
            <a:off x="1850314" y="1381283"/>
            <a:ext cx="4207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0F486F"/>
                </a:solidFill>
              </a:rPr>
              <a:t>Titan Well 2017-2018 Statistics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2DA875C-B937-AF44-B0B1-5A6331DD7C70}"/>
              </a:ext>
            </a:extLst>
          </p:cNvPr>
          <p:cNvSpPr/>
          <p:nvPr/>
        </p:nvSpPr>
        <p:spPr>
          <a:xfrm>
            <a:off x="6844932" y="4830365"/>
            <a:ext cx="44958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New for 2018-2019: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/>
              <a:t>Gastronome food workshops</a:t>
            </a:r>
          </a:p>
          <a:p>
            <a:pPr marL="800100" lvl="1" indent="-342900">
              <a:buFont typeface="Wingdings" charset="2"/>
              <a:buChar char="Ø"/>
            </a:pPr>
            <a:r>
              <a:rPr lang="en-US" sz="2000" dirty="0"/>
              <a:t>Sex in the Rec (Nov. ‘19)</a:t>
            </a:r>
          </a:p>
        </p:txBody>
      </p:sp>
    </p:spTree>
    <p:extLst>
      <p:ext uri="{BB962C8B-B14F-4D97-AF65-F5344CB8AC3E}">
        <p14:creationId xmlns:p14="http://schemas.microsoft.com/office/powerpoint/2010/main" val="9160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9109">
            <a:off x="961312" y="3890911"/>
            <a:ext cx="3657600" cy="2743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6703">
            <a:off x="531812" y="533400"/>
            <a:ext cx="4152900" cy="2768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796" y="1917700"/>
            <a:ext cx="39624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2188">
            <a:off x="6856412" y="4248224"/>
            <a:ext cx="4113213" cy="23136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E63F97A-C8F7-6740-9BF5-D1FCB80C2B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7831">
            <a:off x="7193567" y="501899"/>
            <a:ext cx="4153992" cy="311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594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CF06F2-55C3-A841-81FC-2B664333B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B3A720-C27C-FE48-AC5C-FF1E3B187A08}"/>
              </a:ext>
            </a:extLst>
          </p:cNvPr>
          <p:cNvSpPr txBox="1">
            <a:spLocks/>
          </p:cNvSpPr>
          <p:nvPr/>
        </p:nvSpPr>
        <p:spPr>
          <a:xfrm>
            <a:off x="0" y="2667000"/>
            <a:ext cx="12188825" cy="15070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55968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Elbow Connector 24"/>
          <p:cNvCxnSpPr/>
          <p:nvPr/>
        </p:nvCxnSpPr>
        <p:spPr>
          <a:xfrm rot="16200000" flipH="1">
            <a:off x="5610439" y="2797691"/>
            <a:ext cx="1191828" cy="726908"/>
          </a:xfrm>
          <a:prstGeom prst="bentConnector3">
            <a:avLst>
              <a:gd name="adj1" fmla="val 116173"/>
            </a:avLst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>
            <a:off x="8342312" y="4202179"/>
            <a:ext cx="1866900" cy="1182452"/>
          </a:xfrm>
          <a:prstGeom prst="bentConnector3">
            <a:avLst>
              <a:gd name="adj1" fmla="val 108163"/>
            </a:avLst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>
            <a:off x="6931169" y="2566585"/>
            <a:ext cx="2516043" cy="1217846"/>
          </a:xfrm>
          <a:prstGeom prst="bentConnector3">
            <a:avLst>
              <a:gd name="adj1" fmla="val 68171"/>
            </a:avLst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Elbow Connector 4"/>
          <p:cNvCxnSpPr/>
          <p:nvPr/>
        </p:nvCxnSpPr>
        <p:spPr>
          <a:xfrm rot="10800000" flipV="1">
            <a:off x="2970212" y="2565231"/>
            <a:ext cx="2209800" cy="1219200"/>
          </a:xfrm>
          <a:prstGeom prst="bentConnector3">
            <a:avLst>
              <a:gd name="adj1" fmla="val 90862"/>
            </a:avLst>
          </a:prstGeom>
          <a:ln w="57150">
            <a:solidFill>
              <a:srgbClr val="002060">
                <a:alpha val="6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958530" y="3499787"/>
            <a:ext cx="2280894" cy="1427644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Director of Counseling and Psychological Services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86515" y="2108031"/>
            <a:ext cx="2362200" cy="1143000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Associate Vice President of Student Affairs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00786" y="3499787"/>
            <a:ext cx="2347013" cy="1427644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Director of Disability Support Services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446374" y="3499787"/>
            <a:ext cx="2362200" cy="1427644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Director of </a:t>
            </a:r>
            <a:b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</a:br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Health Services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837612" y="5079831"/>
            <a:ext cx="2362200" cy="990600"/>
          </a:xfrm>
          <a:prstGeom prst="rect">
            <a:avLst/>
          </a:prstGeom>
          <a:ln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spc="50" dirty="0">
                <a:ln w="9525" cmpd="sng">
                  <a:noFill/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Senior Coordinator of TitanWell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600200"/>
            <a:ext cx="1218882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000" dirty="0"/>
              <a:t>Student Wellness </a:t>
            </a:r>
            <a:r>
              <a:rPr lang="mr-IN" sz="3000" dirty="0"/>
              <a:t>–</a:t>
            </a:r>
            <a:r>
              <a:rPr lang="en-US" sz="3000" dirty="0"/>
              <a:t> Management Team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0E373A8-DD17-E146-B546-34E2C3894C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140A742-F837-F94F-8420-FCDEDF7F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57134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Governance</a:t>
            </a:r>
          </a:p>
        </p:txBody>
      </p:sp>
    </p:spTree>
    <p:extLst>
      <p:ext uri="{BB962C8B-B14F-4D97-AF65-F5344CB8AC3E}">
        <p14:creationId xmlns:p14="http://schemas.microsoft.com/office/powerpoint/2010/main" val="146753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132012" y="1469172"/>
            <a:ext cx="9144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b="1" dirty="0"/>
              <a:t>Management Team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Director of Health Services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Director of Counseling and Psychological Services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Director of Disability Support Services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Senior Coordinator </a:t>
            </a:r>
            <a:r>
              <a:rPr lang="en-US" sz="2000" dirty="0" err="1">
                <a:solidFill>
                  <a:schemeClr val="tx2">
                    <a:lumMod val="90000"/>
                    <a:lumOff val="10000"/>
                  </a:schemeClr>
                </a:solidFill>
              </a:rPr>
              <a:t>TitanWell</a:t>
            </a:r>
            <a:endParaRPr lang="en-US" sz="2000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/>
              <a:t>SHAC (Student Health Advisory Committee)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Students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Faculty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Staff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285750" indent="-285750">
              <a:buFont typeface="Wingdings" charset="2"/>
              <a:buChar char="Ø"/>
            </a:pPr>
            <a:r>
              <a:rPr lang="en-US" sz="2000" b="1" dirty="0"/>
              <a:t>Executive Order 943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AAAHC Accreditation (Accreditation Association of Ambulatory Health Care)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BAA1E9-1BD7-264D-8B1E-C1B97B3B8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E03CE88-72EE-9947-B34E-CE5F4989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57134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Governance</a:t>
            </a:r>
          </a:p>
        </p:txBody>
      </p:sp>
    </p:spTree>
    <p:extLst>
      <p:ext uri="{BB962C8B-B14F-4D97-AF65-F5344CB8AC3E}">
        <p14:creationId xmlns:p14="http://schemas.microsoft.com/office/powerpoint/2010/main" val="37539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243812" y="5354417"/>
            <a:ext cx="2895598" cy="439699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n-US" sz="1700" i="1" dirty="0"/>
              <a:t>From 2001 Audit Report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663"/>
          <a:stretch/>
        </p:blipFill>
        <p:spPr>
          <a:xfrm>
            <a:off x="1561613" y="1878859"/>
            <a:ext cx="2990810" cy="3455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60025" y="5324829"/>
            <a:ext cx="299081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Nurse Couper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2813" y="1753331"/>
            <a:ext cx="6705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The </a:t>
            </a:r>
            <a:r>
              <a:rPr lang="en-US" sz="2000" i="1" dirty="0"/>
              <a:t>Policy of the Board of Trustees on Student Health Services </a:t>
            </a:r>
            <a:r>
              <a:rPr lang="en-US" sz="2000" dirty="0"/>
              <a:t>was adopted initially as a comprehensive system-wide policy in </a:t>
            </a:r>
            <a:r>
              <a:rPr lang="en-US" sz="2000" b="1" dirty="0">
                <a:solidFill>
                  <a:srgbClr val="0F486F"/>
                </a:solidFill>
              </a:rPr>
              <a:t>1977</a:t>
            </a:r>
            <a:r>
              <a:rPr lang="en-US" sz="2000" dirty="0"/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Revised in May </a:t>
            </a:r>
            <a:r>
              <a:rPr lang="en-US" sz="2000" b="1" dirty="0">
                <a:solidFill>
                  <a:srgbClr val="0F486F"/>
                </a:solidFill>
              </a:rPr>
              <a:t>1988</a:t>
            </a:r>
            <a:r>
              <a:rPr lang="en-US" sz="2000" dirty="0"/>
              <a:t> and required that basic student health services be available to all regularly enrolled students at no additional charge.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Treatment for illnesses and injuries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Family planning services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Health education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Counseling for individual health problems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In addition, the policy allowed campuses to offer additional elective, “augmented” services free of charge or for a fee.</a:t>
            </a:r>
          </a:p>
          <a:p>
            <a:endParaRPr lang="en-US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326AD4-410E-E04A-BCD0-A62DDDC48B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6225FD9D-AD7E-5D43-AFEB-31C408046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5713412" cy="1507067"/>
          </a:xfrm>
        </p:spPr>
        <p:txBody>
          <a:bodyPr>
            <a:normAutofit/>
          </a:bodyPr>
          <a:lstStyle/>
          <a:p>
            <a:r>
              <a:rPr lang="en-US" sz="4000" b="1" dirty="0"/>
              <a:t>History</a:t>
            </a:r>
          </a:p>
        </p:txBody>
      </p:sp>
    </p:spTree>
    <p:extLst>
      <p:ext uri="{BB962C8B-B14F-4D97-AF65-F5344CB8AC3E}">
        <p14:creationId xmlns:p14="http://schemas.microsoft.com/office/powerpoint/2010/main" val="294765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32011" y="1466195"/>
            <a:ext cx="90678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In the </a:t>
            </a:r>
            <a:r>
              <a:rPr lang="en-US" sz="2000" b="1" dirty="0">
                <a:solidFill>
                  <a:srgbClr val="0F486F"/>
                </a:solidFill>
              </a:rPr>
              <a:t>early 1990’s</a:t>
            </a:r>
            <a:r>
              <a:rPr lang="en-US" sz="2000" dirty="0"/>
              <a:t>, a dramatic change to the fiscal climate prompted a reevaluation of the existing policy.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Several CSU campuses reported an inability to provide basic health services without additional revenue.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Accordingly, in November </a:t>
            </a:r>
            <a:r>
              <a:rPr lang="en-US" sz="2000" b="1" dirty="0">
                <a:solidFill>
                  <a:srgbClr val="0F486F"/>
                </a:solidFill>
              </a:rPr>
              <a:t>1992</a:t>
            </a:r>
            <a:r>
              <a:rPr lang="en-US" sz="2000" dirty="0"/>
              <a:t>, the Board of Trustees delegated to the Chancellor the authority to approve exceptions to the fee restrictions of the policy. 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Such exceptions were permitted with the understanding that a task force would undertake a comprehensive review of the provision and financing of student health services. </a:t>
            </a:r>
          </a:p>
          <a:p>
            <a:pPr marL="800100" lvl="1" indent="-342900">
              <a:buFont typeface="Arial" charset="0"/>
              <a:buChar char="•"/>
            </a:pPr>
            <a:endParaRPr lang="en-US" sz="2000" dirty="0"/>
          </a:p>
          <a:p>
            <a:pPr marL="342900" indent="-342900">
              <a:buFont typeface="Wingdings" charset="2"/>
              <a:buChar char="Ø"/>
            </a:pPr>
            <a:r>
              <a:rPr lang="en-US" sz="2000" b="1" dirty="0">
                <a:solidFill>
                  <a:srgbClr val="0F486F"/>
                </a:solidFill>
              </a:rPr>
              <a:t>1994</a:t>
            </a:r>
            <a:r>
              <a:rPr lang="en-US" sz="2000" dirty="0"/>
              <a:t> – CSUF Students Voted for a Mandatory Health Fee of $40 per year</a:t>
            </a:r>
          </a:p>
          <a:p>
            <a:pPr marL="342900" indent="-342900">
              <a:buFont typeface="Wingdings" charset="2"/>
              <a:buChar char="Ø"/>
            </a:pP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423E42-3862-1043-B436-DD5603AC7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05F7041-3200-114C-80F2-632BF6826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57134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More History</a:t>
            </a:r>
          </a:p>
        </p:txBody>
      </p:sp>
    </p:spTree>
    <p:extLst>
      <p:ext uri="{BB962C8B-B14F-4D97-AF65-F5344CB8AC3E}">
        <p14:creationId xmlns:p14="http://schemas.microsoft.com/office/powerpoint/2010/main" val="167048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0485662"/>
              </p:ext>
            </p:extLst>
          </p:nvPr>
        </p:nvGraphicFramePr>
        <p:xfrm>
          <a:off x="1164326" y="2168364"/>
          <a:ext cx="11136632" cy="805844"/>
        </p:xfrm>
        <a:graphic>
          <a:graphicData uri="http://schemas.openxmlformats.org/drawingml/2006/table">
            <a:tbl>
              <a:tblPr/>
              <a:tblGrid>
                <a:gridCol w="132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0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2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283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561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785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107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38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4963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805844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07/08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08/09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09/10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10/11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11/12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15/16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16/17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17/18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1343797"/>
              </p:ext>
            </p:extLst>
          </p:nvPr>
        </p:nvGraphicFramePr>
        <p:xfrm>
          <a:off x="1217617" y="2240407"/>
          <a:ext cx="11039183" cy="883793"/>
        </p:xfrm>
        <a:graphic>
          <a:graphicData uri="http://schemas.openxmlformats.org/drawingml/2006/table">
            <a:tbl>
              <a:tblPr/>
              <a:tblGrid>
                <a:gridCol w="13274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9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35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35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35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035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035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73806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5218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0">
                <a:tc gridSpan="11">
                  <a:txBody>
                    <a:bodyPr/>
                    <a:lstStyle/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tx1"/>
                          </a:solidFill>
                        </a:rPr>
                        <a:t>Health Services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$85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F486F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$160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F486F"/>
                          </a:solidFill>
                        </a:rPr>
                        <a:t>$163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812" y="3272307"/>
            <a:ext cx="5609129" cy="27788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41714" y="1501914"/>
            <a:ext cx="4105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dirty="0"/>
              <a:t>1997/98 Fee was $50 per year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10 Year Health Center Fee History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1714" y="3318808"/>
            <a:ext cx="395269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charset="2"/>
              <a:buChar char="Ø"/>
            </a:pPr>
            <a:r>
              <a:rPr lang="en-US" sz="2000" b="1" dirty="0"/>
              <a:t>Health Fee 2018-2019:  $168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In August 1995, Executive Order 637, </a:t>
            </a:r>
            <a:r>
              <a:rPr lang="en-US" sz="2000" i="1" dirty="0"/>
              <a:t>CSU Policy on Student Health Services </a:t>
            </a:r>
            <a:r>
              <a:rPr lang="en-US" sz="2000" dirty="0"/>
              <a:t>was issued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Updates to the Executive Order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2002 - EO 814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sz="2000" dirty="0"/>
              <a:t>2005 - EO 943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929480" y="2631853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$70  $72   $74  $76  $78  $80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7035371" y="2209800"/>
            <a:ext cx="1496620" cy="454332"/>
            <a:chOff x="5840026" y="3318579"/>
            <a:chExt cx="1496620" cy="454332"/>
          </a:xfrm>
        </p:grpSpPr>
        <p:sp>
          <p:nvSpPr>
            <p:cNvPr id="3" name="TextBox 2"/>
            <p:cNvSpPr txBox="1"/>
            <p:nvPr/>
          </p:nvSpPr>
          <p:spPr>
            <a:xfrm rot="19468455">
              <a:off x="5840026" y="3403579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Fall 12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19545880">
              <a:off x="6146897" y="3318579"/>
              <a:ext cx="118974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Spring 13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BB12691A-7A9A-5B49-9353-73C0330A0E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1522B115-47DB-E14B-83CA-23FE88E4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1000"/>
            <a:ext cx="7161212" cy="1507067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/>
              <a:t>				Even More History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E95B285-1812-2D47-AFDB-6CD6A952C2E5}"/>
              </a:ext>
            </a:extLst>
          </p:cNvPr>
          <p:cNvGrpSpPr/>
          <p:nvPr/>
        </p:nvGrpSpPr>
        <p:grpSpPr>
          <a:xfrm>
            <a:off x="7922899" y="2210059"/>
            <a:ext cx="1391207" cy="454332"/>
            <a:chOff x="5888533" y="3318579"/>
            <a:chExt cx="1391207" cy="454332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2A6A963-BA5A-8945-9CE2-7A744CF6D8EE}"/>
                </a:ext>
              </a:extLst>
            </p:cNvPr>
            <p:cNvSpPr txBox="1"/>
            <p:nvPr/>
          </p:nvSpPr>
          <p:spPr>
            <a:xfrm rot="19468455">
              <a:off x="5888533" y="3403579"/>
              <a:ext cx="7705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Fall 13</a:t>
              </a: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F62BD4F5-12C5-9C46-B017-E669660EE940}"/>
                </a:ext>
              </a:extLst>
            </p:cNvPr>
            <p:cNvSpPr/>
            <p:nvPr/>
          </p:nvSpPr>
          <p:spPr>
            <a:xfrm rot="19545880">
              <a:off x="6203804" y="3318579"/>
              <a:ext cx="10759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Spring 14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E706B6E-C62D-9049-8675-A092CBA7E443}"/>
              </a:ext>
            </a:extLst>
          </p:cNvPr>
          <p:cNvGrpSpPr/>
          <p:nvPr/>
        </p:nvGrpSpPr>
        <p:grpSpPr>
          <a:xfrm>
            <a:off x="8731770" y="2210059"/>
            <a:ext cx="1397234" cy="454332"/>
            <a:chOff x="5878498" y="3318579"/>
            <a:chExt cx="1397234" cy="454332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5261958-1CF8-474F-9D79-F60E75DDD3FD}"/>
                </a:ext>
              </a:extLst>
            </p:cNvPr>
            <p:cNvSpPr txBox="1"/>
            <p:nvPr/>
          </p:nvSpPr>
          <p:spPr>
            <a:xfrm rot="19468455">
              <a:off x="5878498" y="3403579"/>
              <a:ext cx="7906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Fall 14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D934ACD-8123-634C-8B42-7B00B82BDA9B}"/>
                </a:ext>
              </a:extLst>
            </p:cNvPr>
            <p:cNvSpPr/>
            <p:nvPr/>
          </p:nvSpPr>
          <p:spPr>
            <a:xfrm rot="19545880">
              <a:off x="6207811" y="3318579"/>
              <a:ext cx="106792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Spring 15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999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7212" y="1524000"/>
            <a:ext cx="8732504" cy="580495"/>
          </a:xfrm>
        </p:spPr>
        <p:txBody>
          <a:bodyPr/>
          <a:lstStyle/>
          <a:p>
            <a:pPr algn="l"/>
            <a:r>
              <a:rPr lang="en-US" b="1" i="1" dirty="0">
                <a:solidFill>
                  <a:srgbClr val="0F486F"/>
                </a:solidFill>
              </a:rPr>
              <a:t>What Was Proposed and Approved in Fall 2011?</a:t>
            </a:r>
            <a:endParaRPr lang="en-US" sz="2400" b="1" i="1" dirty="0">
              <a:solidFill>
                <a:srgbClr val="0F486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92741" y="2093655"/>
            <a:ext cx="94880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sz="2000" dirty="0"/>
              <a:t>Increase fee from $45/sem. to $70/sem. (Fall 2012) and $2 increments each semester for 5 semesters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Fall 2018 - $84.00/semester</a:t>
            </a:r>
          </a:p>
          <a:p>
            <a:pPr marL="285750" indent="-285750">
              <a:buFont typeface="Wingdings" charset="2"/>
              <a:buChar char="Ø"/>
            </a:pPr>
            <a:r>
              <a:rPr lang="en-US" sz="2000" dirty="0"/>
              <a:t>Recommended to evaluate health fee every 8-10 years	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Changing needs of the campus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Student health status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Facility improvements/upgrades</a:t>
            </a:r>
          </a:p>
          <a:p>
            <a:pPr marL="742950" lvl="1" indent="-285750">
              <a:buFont typeface="Wingdings" charset="2"/>
              <a:buChar char="Ø"/>
            </a:pPr>
            <a:r>
              <a:rPr lang="en-US" sz="2000" dirty="0"/>
              <a:t>Changes in salaries and benefits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796AE5-15C2-0B4F-9960-B1A746365A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A399498-5513-9A4B-999F-FB2E63AEFF36}"/>
              </a:ext>
            </a:extLst>
          </p:cNvPr>
          <p:cNvSpPr txBox="1">
            <a:spLocks/>
          </p:cNvSpPr>
          <p:nvPr/>
        </p:nvSpPr>
        <p:spPr>
          <a:xfrm>
            <a:off x="0" y="381000"/>
            <a:ext cx="5713412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2399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/>
              <a:t>				Fall 2011</a:t>
            </a:r>
          </a:p>
        </p:txBody>
      </p:sp>
    </p:spTree>
    <p:extLst>
      <p:ext uri="{BB962C8B-B14F-4D97-AF65-F5344CB8AC3E}">
        <p14:creationId xmlns:p14="http://schemas.microsoft.com/office/powerpoint/2010/main" val="231553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9649816"/>
              </p:ext>
            </p:extLst>
          </p:nvPr>
        </p:nvGraphicFramePr>
        <p:xfrm>
          <a:off x="2004510" y="1524000"/>
          <a:ext cx="4267200" cy="4445000"/>
        </p:xfrm>
        <a:graphic>
          <a:graphicData uri="http://schemas.openxmlformats.org/drawingml/2006/table">
            <a:tbl>
              <a:tblPr firstRow="1" firstCol="1" bandRow="1"/>
              <a:tblGrid>
                <a:gridCol w="2133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Maritime 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$680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Luis Obispo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$612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2145709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Humboldt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$576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4451939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Chico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$474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1088903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Sonoma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$414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Stanislaus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$400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8865691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East Bay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$375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260950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José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$364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41317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Marcos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$322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Bakersfield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$317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044965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Francisco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$314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7237046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Diego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$300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Los Angeles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1992548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San Bernardino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$261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720446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780212" y="5004137"/>
            <a:ext cx="510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ctr"/>
            <a:r>
              <a:rPr lang="en-US" sz="2000" b="1" u="sng" dirty="0">
                <a:solidFill>
                  <a:srgbClr val="0F486F"/>
                </a:solidFill>
              </a:rPr>
              <a:t>Average</a:t>
            </a:r>
            <a:r>
              <a:rPr lang="en-US" sz="2000" b="1" dirty="0">
                <a:solidFill>
                  <a:srgbClr val="0F486F"/>
                </a:solidFill>
              </a:rPr>
              <a:t>: $320</a:t>
            </a:r>
          </a:p>
          <a:p>
            <a:pPr fontAlgn="ctr"/>
            <a:r>
              <a:rPr lang="en-US" sz="2000" b="1" i="1" dirty="0">
                <a:solidFill>
                  <a:srgbClr val="0F486F"/>
                </a:solidFill>
              </a:rPr>
              <a:t>CSUF fee is almost two times less than the average. </a:t>
            </a:r>
            <a:endParaRPr lang="en-US" sz="2000" i="1" dirty="0">
              <a:solidFill>
                <a:srgbClr val="0F486F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5321790"/>
              </p:ext>
            </p:extLst>
          </p:nvPr>
        </p:nvGraphicFramePr>
        <p:xfrm>
          <a:off x="6780212" y="1524000"/>
          <a:ext cx="4276810" cy="2857500"/>
        </p:xfrm>
        <a:graphic>
          <a:graphicData uri="http://schemas.openxmlformats.org/drawingml/2006/table">
            <a:tbl>
              <a:tblPr firstRow="1" firstCol="1" bandRow="1"/>
              <a:tblGrid>
                <a:gridCol w="2138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84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Pomona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$255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3714695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Sacramento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$244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Fresno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$226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Channel Islands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$190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Monterey Bay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$186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i="0" u="none" strike="noStrike" dirty="0">
                          <a:solidFill>
                            <a:srgbClr val="0F486F"/>
                          </a:solidFill>
                          <a:effectLst/>
                          <a:latin typeface="+mn-lt"/>
                        </a:rPr>
                        <a:t>Fullerton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1" i="0" u="none" strike="noStrike" dirty="0">
                          <a:solidFill>
                            <a:srgbClr val="0F486F"/>
                          </a:solidFill>
                          <a:effectLst/>
                          <a:latin typeface="+mn-lt"/>
                        </a:rPr>
                        <a:t>$168.90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Dominguez Hills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Long Beach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$150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790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Northridge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$120 </a:t>
                      </a:r>
                    </a:p>
                  </a:txBody>
                  <a:tcPr marL="12700" marR="12700" marT="1270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559282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E48B0071-2CBB-0C46-82C7-290AAB4868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995" y="6124023"/>
            <a:ext cx="2098830" cy="733977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24286E0-9F4E-614B-BCF7-56C4DA0D16CF}"/>
              </a:ext>
            </a:extLst>
          </p:cNvPr>
          <p:cNvSpPr txBox="1">
            <a:spLocks/>
          </p:cNvSpPr>
          <p:nvPr/>
        </p:nvSpPr>
        <p:spPr>
          <a:xfrm>
            <a:off x="-1" y="381000"/>
            <a:ext cx="12188825" cy="150706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457063" rtl="0" eaLnBrk="1" latinLnBrk="0" hangingPunct="1">
              <a:spcBef>
                <a:spcPct val="0"/>
              </a:spcBef>
              <a:buNone/>
              <a:defRPr sz="3999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000" b="1" dirty="0"/>
              <a:t>				2018-2019 System-Wide Health Center Fee </a:t>
            </a:r>
          </a:p>
        </p:txBody>
      </p:sp>
    </p:spTree>
    <p:extLst>
      <p:ext uri="{BB962C8B-B14F-4D97-AF65-F5344CB8AC3E}">
        <p14:creationId xmlns:p14="http://schemas.microsoft.com/office/powerpoint/2010/main" val="144280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arallax">
  <a:themeElements>
    <a:clrScheme name="Custom 9">
      <a:dk1>
        <a:srgbClr val="000000"/>
      </a:dk1>
      <a:lt1>
        <a:srgbClr val="FFFFFF"/>
      </a:lt1>
      <a:dk2>
        <a:srgbClr val="212121"/>
      </a:dk2>
      <a:lt2>
        <a:srgbClr val="CDD0D1"/>
      </a:lt2>
      <a:accent1>
        <a:srgbClr val="003F71"/>
      </a:accent1>
      <a:accent2>
        <a:srgbClr val="F78B2F"/>
      </a:accent2>
      <a:accent3>
        <a:srgbClr val="F78A2F"/>
      </a:accent3>
      <a:accent4>
        <a:srgbClr val="F78A2F"/>
      </a:accent4>
      <a:accent5>
        <a:srgbClr val="F78A2F"/>
      </a:accent5>
      <a:accent6>
        <a:srgbClr val="F78A2F"/>
      </a:accent6>
      <a:hlink>
        <a:srgbClr val="F78A2F"/>
      </a:hlink>
      <a:folHlink>
        <a:srgbClr val="F78A2F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1128</Words>
  <Application>Microsoft Macintosh PowerPoint</Application>
  <PresentationFormat>Custom</PresentationFormat>
  <Paragraphs>310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Century Gothic</vt:lpstr>
      <vt:lpstr>Corbel</vt:lpstr>
      <vt:lpstr>Mangal</vt:lpstr>
      <vt:lpstr>Wingdings</vt:lpstr>
      <vt:lpstr>Parallax</vt:lpstr>
      <vt:lpstr>Health Center Fee</vt:lpstr>
      <vt:lpstr>    Overview</vt:lpstr>
      <vt:lpstr>    Governance</vt:lpstr>
      <vt:lpstr>    Governance</vt:lpstr>
      <vt:lpstr>History</vt:lpstr>
      <vt:lpstr>    More History</vt:lpstr>
      <vt:lpstr>    Even More History</vt:lpstr>
      <vt:lpstr>What Was Proposed and Approved in Fall 2011?</vt:lpstr>
      <vt:lpstr>PowerPoint Presentation</vt:lpstr>
      <vt:lpstr>2017-2018 Fiscal Year</vt:lpstr>
      <vt:lpstr>    Purpose</vt:lpstr>
      <vt:lpstr>    Purpose</vt:lpstr>
      <vt:lpstr>    What has been accomplished?</vt:lpstr>
      <vt:lpstr>    What has been accomplished?</vt:lpstr>
      <vt:lpstr>    What has been accomplished?</vt:lpstr>
      <vt:lpstr>    Ongoing &amp; Basic Augmented Services</vt:lpstr>
      <vt:lpstr>Statistics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2018-02-22T20:20:22Z</cp:lastPrinted>
  <dcterms:created xsi:type="dcterms:W3CDTF">2017-01-31T00:13:39Z</dcterms:created>
  <dcterms:modified xsi:type="dcterms:W3CDTF">2018-12-05T23:18:02Z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