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2" r:id="rId4"/>
    <p:sldId id="265" r:id="rId5"/>
    <p:sldId id="277" r:id="rId6"/>
    <p:sldId id="260" r:id="rId7"/>
    <p:sldId id="267" r:id="rId8"/>
    <p:sldId id="269" r:id="rId9"/>
    <p:sldId id="270" r:id="rId10"/>
    <p:sldId id="271" r:id="rId11"/>
    <p:sldId id="259" r:id="rId12"/>
    <p:sldId id="276" r:id="rId13"/>
    <p:sldId id="261" r:id="rId14"/>
    <p:sldId id="273" r:id="rId15"/>
    <p:sldId id="262" r:id="rId16"/>
    <p:sldId id="25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4"/>
    <p:restoredTop sz="94686"/>
  </p:normalViewPr>
  <p:slideViewPr>
    <p:cSldViewPr>
      <p:cViewPr varScale="1">
        <p:scale>
          <a:sx n="86" d="100"/>
          <a:sy n="86" d="100"/>
        </p:scale>
        <p:origin x="946" y="45"/>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559E09B-CCF5-4962-95D6-FF2E94346B04}"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9E09B-CCF5-4962-95D6-FF2E94346B04}"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9E09B-CCF5-4962-95D6-FF2E94346B04}"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59E09B-CCF5-4962-95D6-FF2E94346B04}"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9E09B-CCF5-4962-95D6-FF2E94346B04}"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59E09B-CCF5-4962-95D6-FF2E94346B04}"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59E09B-CCF5-4962-95D6-FF2E94346B04}" type="datetimeFigureOut">
              <a:rPr lang="en-US" smtClean="0"/>
              <a:pPr/>
              <a:t>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59E09B-CCF5-4962-95D6-FF2E94346B04}" type="datetimeFigureOut">
              <a:rPr lang="en-US" smtClean="0"/>
              <a:pPr/>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9E09B-CCF5-4962-95D6-FF2E94346B04}" type="datetimeFigureOut">
              <a:rPr lang="en-US" smtClean="0"/>
              <a:pPr/>
              <a:t>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9E09B-CCF5-4962-95D6-FF2E94346B04}"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9E09B-CCF5-4962-95D6-FF2E94346B04}"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33D8-5447-47F5-B4F9-489CB73D74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9E09B-CCF5-4962-95D6-FF2E94346B04}" type="datetimeFigureOut">
              <a:rPr lang="en-US" smtClean="0"/>
              <a:pPr/>
              <a:t>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F33D8-5447-47F5-B4F9-489CB73D74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fdc.fullerton.edu/teaching/grants.php" TargetMode="External"/><Relationship Id="rId2" Type="http://schemas.openxmlformats.org/officeDocument/2006/relationships/hyperlink" Target="https://afapps.fullerton.edu/FEID/Login.aspx?ReturnUrl=%2fFEID%2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fdc.fullerton.edu/scholarly/research.php" TargetMode="External"/><Relationship Id="rId2" Type="http://schemas.openxmlformats.org/officeDocument/2006/relationships/hyperlink" Target="http://fdc.fullerton.edu/teaching/index.php"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a:bodyPr>
          <a:lstStyle/>
          <a:p>
            <a:r>
              <a:rPr lang="en-US" sz="3200" dirty="0">
                <a:solidFill>
                  <a:schemeClr val="bg1"/>
                </a:solidFill>
                <a:latin typeface="Times New Roman" pitchFamily="18" charset="0"/>
                <a:cs typeface="Times New Roman" pitchFamily="18" charset="0"/>
              </a:rPr>
              <a:t>PRESENTATION TITLE</a:t>
            </a:r>
          </a:p>
        </p:txBody>
      </p:sp>
      <p:sp>
        <p:nvSpPr>
          <p:cNvPr id="3" name="Subtitle 2"/>
          <p:cNvSpPr>
            <a:spLocks noGrp="1"/>
          </p:cNvSpPr>
          <p:nvPr>
            <p:ph type="subTitle" idx="1"/>
          </p:nvPr>
        </p:nvSpPr>
        <p:spPr>
          <a:xfrm>
            <a:off x="1371600" y="2286000"/>
            <a:ext cx="6400800" cy="1219200"/>
          </a:xfrm>
        </p:spPr>
        <p:txBody>
          <a:bodyPr>
            <a:normAutofit fontScale="70000" lnSpcReduction="20000"/>
          </a:bodyPr>
          <a:lstStyle/>
          <a:p>
            <a:r>
              <a:rPr lang="en-US" sz="2800" dirty="0">
                <a:solidFill>
                  <a:srgbClr val="002060"/>
                </a:solidFill>
                <a:latin typeface="Times New Roman" pitchFamily="18" charset="0"/>
                <a:cs typeface="Times New Roman" pitchFamily="18" charset="0"/>
              </a:rPr>
              <a:t>Faculty Enhancement and Instructional Development (FEID)</a:t>
            </a:r>
          </a:p>
          <a:p>
            <a:r>
              <a:rPr lang="en-US" sz="2000" dirty="0">
                <a:solidFill>
                  <a:schemeClr val="tx1">
                    <a:lumMod val="50000"/>
                    <a:lumOff val="50000"/>
                  </a:schemeClr>
                </a:solidFill>
                <a:latin typeface="Arial" pitchFamily="34" charset="0"/>
                <a:cs typeface="Arial" pitchFamily="34" charset="0"/>
              </a:rPr>
              <a:t>Proposal Support</a:t>
            </a:r>
          </a:p>
          <a:p>
            <a:endParaRPr lang="en-US" sz="2000" dirty="0">
              <a:solidFill>
                <a:schemeClr val="tx1">
                  <a:lumMod val="50000"/>
                  <a:lumOff val="50000"/>
                </a:schemeClr>
              </a:solidFill>
              <a:latin typeface="Arial" pitchFamily="34" charset="0"/>
              <a:cs typeface="Arial" pitchFamily="34" charset="0"/>
            </a:endParaRPr>
          </a:p>
          <a:p>
            <a:r>
              <a:rPr lang="en-US" sz="2000" dirty="0">
                <a:solidFill>
                  <a:schemeClr val="tx1">
                    <a:lumMod val="50000"/>
                    <a:lumOff val="50000"/>
                  </a:schemeClr>
                </a:solidFill>
                <a:latin typeface="Arial" pitchFamily="34" charset="0"/>
                <a:cs typeface="Arial" pitchFamily="34" charset="0"/>
              </a:rPr>
              <a:t>Applications due: March 13, 2023 by 11:59pm</a:t>
            </a:r>
          </a:p>
        </p:txBody>
      </p:sp>
      <p:sp>
        <p:nvSpPr>
          <p:cNvPr id="4" name="Subtitle 2"/>
          <p:cNvSpPr txBox="1">
            <a:spLocks/>
          </p:cNvSpPr>
          <p:nvPr/>
        </p:nvSpPr>
        <p:spPr>
          <a:xfrm>
            <a:off x="1371600" y="4572000"/>
            <a:ext cx="6400800" cy="1143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rPr>
              <a:t>Dr. Erica</a:t>
            </a:r>
            <a:r>
              <a:rPr kumimoji="0" lang="en-US" sz="2000" b="0" i="1" u="none" strike="noStrike" kern="1200" cap="none" spc="0" normalizeH="0" noProof="0" dirty="0">
                <a:ln>
                  <a:noFill/>
                </a:ln>
                <a:solidFill>
                  <a:schemeClr val="tx1">
                    <a:lumMod val="50000"/>
                    <a:lumOff val="50000"/>
                  </a:schemeClr>
                </a:solidFill>
                <a:effectLst/>
                <a:uLnTx/>
                <a:uFillTx/>
                <a:latin typeface="Arial" pitchFamily="34" charset="0"/>
                <a:ea typeface="+mn-ea"/>
                <a:cs typeface="Arial" pitchFamily="34" charset="0"/>
              </a:rPr>
              <a:t> Bowers, Director, FDC</a:t>
            </a:r>
            <a:endParaRPr kumimoji="0" lang="en-US" sz="2000" b="0" i="1"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000" i="1" dirty="0">
                <a:solidFill>
                  <a:schemeClr val="tx1">
                    <a:lumMod val="50000"/>
                    <a:lumOff val="50000"/>
                  </a:schemeClr>
                </a:solidFill>
                <a:latin typeface="Arial" pitchFamily="34" charset="0"/>
                <a:cs typeface="Arial" pitchFamily="34" charset="0"/>
              </a:rPr>
              <a:t>February 22 and 23</a:t>
            </a:r>
            <a:r>
              <a:rPr lang="en-US" sz="2000" i="1" noProof="0" dirty="0">
                <a:solidFill>
                  <a:schemeClr val="tx1">
                    <a:lumMod val="50000"/>
                    <a:lumOff val="50000"/>
                  </a:schemeClr>
                </a:solidFill>
                <a:latin typeface="Arial" pitchFamily="34" charset="0"/>
                <a:cs typeface="Arial" pitchFamily="34" charset="0"/>
              </a:rPr>
              <a:t>, 2023</a:t>
            </a:r>
            <a:endParaRPr kumimoji="0" lang="en-US" sz="2000" b="0" i="1"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p:txBody>
      </p:sp>
      <p:pic>
        <p:nvPicPr>
          <p:cNvPr id="5" name="Picture 4" descr="CSUF Logo " title="CSUF"/>
          <p:cNvPicPr>
            <a:picLocks noChangeAspect="1"/>
          </p:cNvPicPr>
          <p:nvPr/>
        </p:nvPicPr>
        <p:blipFill>
          <a:blip r:embed="rId3" cstate="print"/>
          <a:stretch>
            <a:fillRect/>
          </a:stretch>
        </p:blipFill>
        <p:spPr>
          <a:xfrm>
            <a:off x="2838450" y="838200"/>
            <a:ext cx="3467100" cy="781050"/>
          </a:xfrm>
          <a:prstGeom prst="rect">
            <a:avLst/>
          </a:prstGeom>
        </p:spPr>
      </p:pic>
      <p:cxnSp>
        <p:nvCxnSpPr>
          <p:cNvPr id="7" name="Straight Connector 6" descr="Orange decorative line" title="Line"/>
          <p:cNvCxnSpPr/>
          <p:nvPr/>
        </p:nvCxnSpPr>
        <p:spPr>
          <a:xfrm>
            <a:off x="2819400" y="1828800"/>
            <a:ext cx="34290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and Timeline</a:t>
            </a:r>
          </a:p>
        </p:txBody>
      </p:sp>
      <p:sp>
        <p:nvSpPr>
          <p:cNvPr id="3" name="Content Placeholder 2"/>
          <p:cNvSpPr>
            <a:spLocks noGrp="1"/>
          </p:cNvSpPr>
          <p:nvPr>
            <p:ph sz="half" idx="1"/>
          </p:nvPr>
        </p:nvSpPr>
        <p:spPr/>
        <p:txBody>
          <a:bodyPr/>
          <a:lstStyle/>
          <a:p>
            <a:r>
              <a:rPr lang="en-US" dirty="0"/>
              <a:t>Reassigned Time/ Summer Stipend</a:t>
            </a:r>
          </a:p>
          <a:p>
            <a:pPr lvl="1"/>
            <a:r>
              <a:rPr lang="en-US" dirty="0"/>
              <a:t>Need for reassignment</a:t>
            </a:r>
          </a:p>
          <a:p>
            <a:pPr lvl="1"/>
            <a:r>
              <a:rPr lang="en-US" dirty="0"/>
              <a:t>Any other supports for project (e.g., department, college, grants and stipends)</a:t>
            </a:r>
          </a:p>
          <a:p>
            <a:pPr lvl="1"/>
            <a:r>
              <a:rPr lang="en-US" dirty="0"/>
              <a:t>Deliverable dates</a:t>
            </a:r>
          </a:p>
        </p:txBody>
      </p:sp>
      <p:sp>
        <p:nvSpPr>
          <p:cNvPr id="4" name="Content Placeholder 3"/>
          <p:cNvSpPr>
            <a:spLocks noGrp="1"/>
          </p:cNvSpPr>
          <p:nvPr>
            <p:ph sz="half" idx="2"/>
          </p:nvPr>
        </p:nvSpPr>
        <p:spPr/>
        <p:txBody>
          <a:bodyPr/>
          <a:lstStyle/>
          <a:p>
            <a:r>
              <a:rPr lang="en-US" dirty="0"/>
              <a:t>Operating Expenses &amp; Equipment</a:t>
            </a:r>
          </a:p>
          <a:p>
            <a:pPr lvl="1"/>
            <a:r>
              <a:rPr lang="en-US" dirty="0"/>
              <a:t>Need for resources</a:t>
            </a:r>
          </a:p>
          <a:p>
            <a:pPr lvl="1"/>
            <a:r>
              <a:rPr lang="en-US" dirty="0"/>
              <a:t>Any other supports for project (e.g., department, college, grants and stipends)</a:t>
            </a:r>
          </a:p>
          <a:p>
            <a:pPr lvl="1"/>
            <a:r>
              <a:rPr lang="en-US" dirty="0"/>
              <a:t>Deliverable dates</a:t>
            </a:r>
          </a:p>
        </p:txBody>
      </p:sp>
      <p:sp>
        <p:nvSpPr>
          <p:cNvPr id="6" name="TextBox 5">
            <a:extLst>
              <a:ext uri="{FF2B5EF4-FFF2-40B4-BE49-F238E27FC236}">
                <a16:creationId xmlns:a16="http://schemas.microsoft.com/office/drawing/2014/main" id="{7641E33C-DAE9-4CF9-B43B-708944C2405A}"/>
              </a:ext>
            </a:extLst>
          </p:cNvPr>
          <p:cNvSpPr txBox="1"/>
          <p:nvPr/>
        </p:nvSpPr>
        <p:spPr>
          <a:xfrm>
            <a:off x="533400" y="5181600"/>
            <a:ext cx="7924800" cy="1200329"/>
          </a:xfrm>
          <a:prstGeom prst="rect">
            <a:avLst/>
          </a:prstGeom>
          <a:noFill/>
        </p:spPr>
        <p:txBody>
          <a:bodyPr wrap="square" rtlCol="0">
            <a:spAutoFit/>
          </a:bodyPr>
          <a:lstStyle/>
          <a:p>
            <a:r>
              <a:rPr lang="en-US" dirty="0"/>
              <a:t>The Rubric:</a:t>
            </a:r>
          </a:p>
          <a:p>
            <a:r>
              <a:rPr lang="en-US" i="1" dirty="0"/>
              <a:t>Clear justification of WTUs/stipend and OE&amp;E. Project completion likely given timeline and scope. </a:t>
            </a:r>
          </a:p>
          <a:p>
            <a:endParaRPr lang="en-US" dirty="0"/>
          </a:p>
        </p:txBody>
      </p:sp>
    </p:spTree>
    <p:extLst>
      <p:ext uri="{BB962C8B-B14F-4D97-AF65-F5344CB8AC3E}">
        <p14:creationId xmlns:p14="http://schemas.microsoft.com/office/powerpoint/2010/main" val="2088151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Examples of Past Projects</a:t>
            </a:r>
          </a:p>
        </p:txBody>
      </p:sp>
      <p:sp>
        <p:nvSpPr>
          <p:cNvPr id="3" name="Content Placeholder 2"/>
          <p:cNvSpPr>
            <a:spLocks noGrp="1"/>
          </p:cNvSpPr>
          <p:nvPr>
            <p:ph idx="1"/>
          </p:nvPr>
        </p:nvSpPr>
        <p:spPr>
          <a:xfrm>
            <a:off x="228600" y="914400"/>
            <a:ext cx="8686800" cy="5211763"/>
          </a:xfrm>
        </p:spPr>
        <p:txBody>
          <a:bodyPr>
            <a:noAutofit/>
          </a:bodyPr>
          <a:lstStyle/>
          <a:p>
            <a:r>
              <a:rPr lang="en-US" sz="3000" dirty="0"/>
              <a:t>Redesign of Theatre Management Class to Address 21st Century Realities</a:t>
            </a:r>
          </a:p>
          <a:p>
            <a:r>
              <a:rPr lang="en-US" sz="3000" dirty="0"/>
              <a:t>Developing counseling skills through co-curricular, experiential education, and service learning	</a:t>
            </a:r>
          </a:p>
          <a:p>
            <a:r>
              <a:rPr lang="en-US" sz="3000" dirty="0"/>
              <a:t>Including Undergraduate Research in a CAS Senior Seminar Course	</a:t>
            </a:r>
          </a:p>
          <a:p>
            <a:r>
              <a:rPr lang="en-US" sz="3000" dirty="0"/>
              <a:t>A Humanity at Work: Alumni Career Webinars for History Majors	</a:t>
            </a:r>
          </a:p>
          <a:p>
            <a:r>
              <a:rPr lang="en-US" sz="3000" dirty="0"/>
              <a:t>Design and implementation of a cross-disciplinary Bio-Geo intersession field course	</a:t>
            </a:r>
          </a:p>
          <a:p>
            <a:endParaRPr lang="en-US" sz="3000" dirty="0"/>
          </a:p>
          <a:p>
            <a:endParaRPr lang="en-US" sz="3000" dirty="0"/>
          </a:p>
        </p:txBody>
      </p:sp>
    </p:spTree>
    <p:extLst>
      <p:ext uri="{BB962C8B-B14F-4D97-AF65-F5344CB8AC3E}">
        <p14:creationId xmlns:p14="http://schemas.microsoft.com/office/powerpoint/2010/main" val="4194990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Money</a:t>
            </a:r>
          </a:p>
        </p:txBody>
      </p:sp>
      <p:sp>
        <p:nvSpPr>
          <p:cNvPr id="6" name="Content Placeholder 5"/>
          <p:cNvSpPr>
            <a:spLocks noGrp="1"/>
          </p:cNvSpPr>
          <p:nvPr>
            <p:ph idx="1"/>
          </p:nvPr>
        </p:nvSpPr>
        <p:spPr>
          <a:xfrm>
            <a:off x="228600" y="1295400"/>
            <a:ext cx="8686800" cy="4525963"/>
          </a:xfrm>
        </p:spPr>
        <p:txBody>
          <a:bodyPr>
            <a:noAutofit/>
          </a:bodyPr>
          <a:lstStyle/>
          <a:p>
            <a:pPr marL="0" indent="0">
              <a:buNone/>
            </a:pPr>
            <a:r>
              <a:rPr lang="en-US" sz="2400" dirty="0"/>
              <a:t>Some things to know:</a:t>
            </a:r>
          </a:p>
          <a:p>
            <a:r>
              <a:rPr lang="en-US" sz="2400" dirty="0"/>
              <a:t>If you are asking for summer faculty additional pay there are new rules on faculty additional pay (the FDC will need to “hire” you for the summer to process the additional pay.)</a:t>
            </a:r>
          </a:p>
          <a:p>
            <a:r>
              <a:rPr lang="en-US" sz="2400" dirty="0"/>
              <a:t>If you are asking for reassigned time- the FDC will budget transfer this money to your dept</a:t>
            </a:r>
          </a:p>
          <a:p>
            <a:r>
              <a:rPr lang="en-US" sz="2400" dirty="0"/>
              <a:t>OE &amp; E- there are rules on how state funds can be used- money will be transferred to your dept- make sure your dept is in agreement on how you are spending funds- i.e., gift cards can’t be bought with state funds.</a:t>
            </a:r>
          </a:p>
        </p:txBody>
      </p:sp>
    </p:spTree>
    <p:extLst>
      <p:ext uri="{BB962C8B-B14F-4D97-AF65-F5344CB8AC3E}">
        <p14:creationId xmlns:p14="http://schemas.microsoft.com/office/powerpoint/2010/main" val="693683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How will my project be scored?</a:t>
            </a:r>
          </a:p>
        </p:txBody>
      </p:sp>
      <p:sp>
        <p:nvSpPr>
          <p:cNvPr id="5" name="Rectangle 1"/>
          <p:cNvSpPr>
            <a:spLocks noChangeArrowheads="1"/>
          </p:cNvSpPr>
          <p:nvPr/>
        </p:nvSpPr>
        <p:spPr bwMode="auto">
          <a:xfrm>
            <a:off x="-2285999" y="0"/>
            <a:ext cx="13124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ontent Placeholder 3">
            <a:extLst>
              <a:ext uri="{FF2B5EF4-FFF2-40B4-BE49-F238E27FC236}">
                <a16:creationId xmlns:a16="http://schemas.microsoft.com/office/drawing/2014/main" id="{AEC43FC2-A1F2-4AD0-855B-48E1C6AAB24C}"/>
              </a:ext>
            </a:extLst>
          </p:cNvPr>
          <p:cNvGraphicFramePr>
            <a:graphicFrameLocks noGrp="1"/>
          </p:cNvGraphicFramePr>
          <p:nvPr>
            <p:ph idx="1"/>
            <p:extLst>
              <p:ext uri="{D42A27DB-BD31-4B8C-83A1-F6EECF244321}">
                <p14:modId xmlns:p14="http://schemas.microsoft.com/office/powerpoint/2010/main" val="2947471978"/>
              </p:ext>
            </p:extLst>
          </p:nvPr>
        </p:nvGraphicFramePr>
        <p:xfrm>
          <a:off x="1206258" y="838200"/>
          <a:ext cx="6731483" cy="5395052"/>
        </p:xfrm>
        <a:graphic>
          <a:graphicData uri="http://schemas.openxmlformats.org/drawingml/2006/table">
            <a:tbl>
              <a:tblPr firstRow="1" firstCol="1" bandRow="1">
                <a:tableStyleId>{5C22544A-7EE6-4342-B048-85BDC9FD1C3A}</a:tableStyleId>
              </a:tblPr>
              <a:tblGrid>
                <a:gridCol w="881782">
                  <a:extLst>
                    <a:ext uri="{9D8B030D-6E8A-4147-A177-3AD203B41FA5}">
                      <a16:colId xmlns:a16="http://schemas.microsoft.com/office/drawing/2014/main" val="3423848485"/>
                    </a:ext>
                  </a:extLst>
                </a:gridCol>
                <a:gridCol w="411187">
                  <a:extLst>
                    <a:ext uri="{9D8B030D-6E8A-4147-A177-3AD203B41FA5}">
                      <a16:colId xmlns:a16="http://schemas.microsoft.com/office/drawing/2014/main" val="1822852652"/>
                    </a:ext>
                  </a:extLst>
                </a:gridCol>
                <a:gridCol w="1272854">
                  <a:extLst>
                    <a:ext uri="{9D8B030D-6E8A-4147-A177-3AD203B41FA5}">
                      <a16:colId xmlns:a16="http://schemas.microsoft.com/office/drawing/2014/main" val="2026557302"/>
                    </a:ext>
                  </a:extLst>
                </a:gridCol>
                <a:gridCol w="1347232">
                  <a:extLst>
                    <a:ext uri="{9D8B030D-6E8A-4147-A177-3AD203B41FA5}">
                      <a16:colId xmlns:a16="http://schemas.microsoft.com/office/drawing/2014/main" val="2763066193"/>
                    </a:ext>
                  </a:extLst>
                </a:gridCol>
                <a:gridCol w="1305131">
                  <a:extLst>
                    <a:ext uri="{9D8B030D-6E8A-4147-A177-3AD203B41FA5}">
                      <a16:colId xmlns:a16="http://schemas.microsoft.com/office/drawing/2014/main" val="125100723"/>
                    </a:ext>
                  </a:extLst>
                </a:gridCol>
                <a:gridCol w="1220929">
                  <a:extLst>
                    <a:ext uri="{9D8B030D-6E8A-4147-A177-3AD203B41FA5}">
                      <a16:colId xmlns:a16="http://schemas.microsoft.com/office/drawing/2014/main" val="914891714"/>
                    </a:ext>
                  </a:extLst>
                </a:gridCol>
                <a:gridCol w="292368">
                  <a:extLst>
                    <a:ext uri="{9D8B030D-6E8A-4147-A177-3AD203B41FA5}">
                      <a16:colId xmlns:a16="http://schemas.microsoft.com/office/drawing/2014/main" val="2911749508"/>
                    </a:ext>
                  </a:extLst>
                </a:gridCol>
              </a:tblGrid>
              <a:tr h="275884">
                <a:tc>
                  <a:txBody>
                    <a:bodyPr/>
                    <a:lstStyle/>
                    <a:p>
                      <a:pPr marL="0" marR="0" algn="ctr">
                        <a:lnSpc>
                          <a:spcPct val="107000"/>
                        </a:lnSpc>
                        <a:spcBef>
                          <a:spcPts val="0"/>
                        </a:spcBef>
                        <a:spcAft>
                          <a:spcPts val="0"/>
                        </a:spcAft>
                      </a:pPr>
                      <a:r>
                        <a:rPr lang="en-US" sz="700">
                          <a:effectLst/>
                        </a:rPr>
                        <a:t>Criterion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Weight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a:effectLst/>
                        </a:rPr>
                        <a:t>Score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extLst>
                  <a:ext uri="{0D108BD9-81ED-4DB2-BD59-A6C34878D82A}">
                    <a16:rowId xmlns:a16="http://schemas.microsoft.com/office/drawing/2014/main" val="971994817"/>
                  </a:ext>
                </a:extLst>
              </a:tr>
              <a:tr h="714180">
                <a:tc>
                  <a:txBody>
                    <a:bodyPr/>
                    <a:lstStyle/>
                    <a:p>
                      <a:pPr marL="0" marR="0" algn="l">
                        <a:lnSpc>
                          <a:spcPct val="107000"/>
                        </a:lnSpc>
                        <a:spcBef>
                          <a:spcPts val="0"/>
                        </a:spcBef>
                        <a:spcAft>
                          <a:spcPts val="0"/>
                        </a:spcAft>
                      </a:pPr>
                      <a:r>
                        <a:rPr lang="en-US" sz="700">
                          <a:effectLst/>
                        </a:rPr>
                        <a:t>Problem, Need and Objectives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20%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Clear statement of relevant problem AND stated need based on data AND meaningful objectives which address the problem and need.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Clear statement of problem and stated need based on data and some objectives which address the problem and/or need.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Problem statement AND/OR objectives need to be developed and aligned. Need is stated but not supported by data.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Problem statement, need AND objectives need to be developed.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 </a:t>
                      </a:r>
                      <a:endParaRPr lang="en-US" sz="800">
                        <a:effectLst/>
                      </a:endParaRPr>
                    </a:p>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extLst>
                  <a:ext uri="{0D108BD9-81ED-4DB2-BD59-A6C34878D82A}">
                    <a16:rowId xmlns:a16="http://schemas.microsoft.com/office/drawing/2014/main" val="1428339236"/>
                  </a:ext>
                </a:extLst>
              </a:tr>
              <a:tr h="953996">
                <a:tc>
                  <a:txBody>
                    <a:bodyPr/>
                    <a:lstStyle/>
                    <a:p>
                      <a:pPr marL="0" marR="0" algn="l">
                        <a:lnSpc>
                          <a:spcPct val="107000"/>
                        </a:lnSpc>
                        <a:spcBef>
                          <a:spcPts val="0"/>
                        </a:spcBef>
                        <a:spcAft>
                          <a:spcPts val="0"/>
                        </a:spcAft>
                      </a:pPr>
                      <a:r>
                        <a:rPr lang="en-US" sz="700">
                          <a:effectLst/>
                        </a:rPr>
                        <a:t>Plan: Methods, Activities and</a:t>
                      </a:r>
                      <a:endParaRPr lang="en-US" sz="800">
                        <a:effectLst/>
                      </a:endParaRPr>
                    </a:p>
                    <a:p>
                      <a:pPr marL="0" marR="0" algn="l">
                        <a:lnSpc>
                          <a:spcPct val="107000"/>
                        </a:lnSpc>
                        <a:spcBef>
                          <a:spcPts val="0"/>
                        </a:spcBef>
                        <a:spcAft>
                          <a:spcPts val="0"/>
                        </a:spcAft>
                      </a:pPr>
                      <a:r>
                        <a:rPr lang="en-US" sz="700">
                          <a:effectLst/>
                        </a:rPr>
                        <a:t>Innovation to include Best/Promising Practices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30%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Clear plan which delineates methods and activities that are aligned to the problem and will meet the objectives. Clearly explains innovation and how it reflects best or promising practices.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Some methods and activities are unclear or the case needs to be made that all of the methods and activities will accomplish the objectives. Innovation included but limited explanation as to how it reflects best or promising practices.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Methods AND/OR activities are unclear AND/OR the case has not been made that they will accomplish the objectives.  Innovation included but needs to explain how it is a best or promising practice.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Methods and activities are unclear AND will not accomplish the objectives.</a:t>
                      </a:r>
                      <a:endParaRPr lang="en-US" sz="800">
                        <a:effectLst/>
                      </a:endParaRPr>
                    </a:p>
                    <a:p>
                      <a:pPr marL="0" marR="0" algn="l">
                        <a:lnSpc>
                          <a:spcPct val="107000"/>
                        </a:lnSpc>
                        <a:spcBef>
                          <a:spcPts val="0"/>
                        </a:spcBef>
                        <a:spcAft>
                          <a:spcPts val="0"/>
                        </a:spcAft>
                      </a:pPr>
                      <a:r>
                        <a:rPr lang="en-US" sz="700">
                          <a:effectLst/>
                        </a:rPr>
                        <a:t>Project needs to incorporate best or promising practices.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ctr">
                        <a:lnSpc>
                          <a:spcPct val="107000"/>
                        </a:lnSpc>
                        <a:spcBef>
                          <a:spcPts val="0"/>
                        </a:spcBef>
                        <a:spcAft>
                          <a:spcPts val="0"/>
                        </a:spcAft>
                      </a:pPr>
                      <a:r>
                        <a:rPr lang="en-US" sz="700">
                          <a:effectLst/>
                        </a:rPr>
                        <a:t> </a:t>
                      </a:r>
                      <a:endParaRPr lang="en-US" sz="800">
                        <a:effectLst/>
                      </a:endParaRPr>
                    </a:p>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extLst>
                  <a:ext uri="{0D108BD9-81ED-4DB2-BD59-A6C34878D82A}">
                    <a16:rowId xmlns:a16="http://schemas.microsoft.com/office/drawing/2014/main" val="1860282807"/>
                  </a:ext>
                </a:extLst>
              </a:tr>
              <a:tr h="594272">
                <a:tc>
                  <a:txBody>
                    <a:bodyPr/>
                    <a:lstStyle/>
                    <a:p>
                      <a:pPr marL="0" marR="0" algn="l">
                        <a:lnSpc>
                          <a:spcPct val="107000"/>
                        </a:lnSpc>
                        <a:spcBef>
                          <a:spcPts val="0"/>
                        </a:spcBef>
                        <a:spcAft>
                          <a:spcPts val="0"/>
                        </a:spcAft>
                      </a:pPr>
                      <a:r>
                        <a:rPr lang="en-US" sz="700">
                          <a:effectLst/>
                        </a:rPr>
                        <a:t>Assessment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10%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Assessment strategies are clearly aligned and measure project objectives or (expected) outcomes.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Assessment strategies are somewhat aligned and most measure project objectives or (expected) outcomes.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Assessment strategies need to consider how to adequately measure and/or clearly align to project objectives or (expected) outcomes.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Assessment strategies need to measure and align to project objectives or (expected) outcomes.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extLst>
                  <a:ext uri="{0D108BD9-81ED-4DB2-BD59-A6C34878D82A}">
                    <a16:rowId xmlns:a16="http://schemas.microsoft.com/office/drawing/2014/main" val="2411612175"/>
                  </a:ext>
                </a:extLst>
              </a:tr>
              <a:tr h="834088">
                <a:tc>
                  <a:txBody>
                    <a:bodyPr/>
                    <a:lstStyle/>
                    <a:p>
                      <a:pPr marL="0" marR="0" algn="l">
                        <a:lnSpc>
                          <a:spcPct val="107000"/>
                        </a:lnSpc>
                        <a:spcBef>
                          <a:spcPts val="0"/>
                        </a:spcBef>
                        <a:spcAft>
                          <a:spcPts val="0"/>
                        </a:spcAft>
                      </a:pPr>
                      <a:r>
                        <a:rPr lang="en-US" sz="700">
                          <a:effectLst/>
                        </a:rPr>
                        <a:t>Benefits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20%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Proposed project clearly describes the benefits the implementation will have on students, the department/s, and/or instructional processes.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Proposed project describes the benefits the implementation will have on students, AND/OR the department, AND/OR instructional processes.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Provides limited benefits OR a limited discussion of how the benefits will impact students, AND/OR the department AND/OR the instructional process.</a:t>
                      </a:r>
                      <a:endParaRPr lang="en-US" sz="800">
                        <a:effectLst/>
                      </a:endParaRPr>
                    </a:p>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Discussion of benefits needs to be developed. </a:t>
                      </a:r>
                      <a:endParaRPr lang="en-US" sz="800">
                        <a:effectLst/>
                      </a:endParaRPr>
                    </a:p>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extLst>
                  <a:ext uri="{0D108BD9-81ED-4DB2-BD59-A6C34878D82A}">
                    <a16:rowId xmlns:a16="http://schemas.microsoft.com/office/drawing/2014/main" val="4177940335"/>
                  </a:ext>
                </a:extLst>
              </a:tr>
              <a:tr h="834088">
                <a:tc>
                  <a:txBody>
                    <a:bodyPr/>
                    <a:lstStyle/>
                    <a:p>
                      <a:pPr marL="0" marR="0" algn="l">
                        <a:lnSpc>
                          <a:spcPct val="107000"/>
                        </a:lnSpc>
                        <a:spcBef>
                          <a:spcPts val="0"/>
                        </a:spcBef>
                        <a:spcAft>
                          <a:spcPts val="0"/>
                        </a:spcAft>
                      </a:pPr>
                      <a:r>
                        <a:rPr lang="en-US" sz="700">
                          <a:effectLst/>
                        </a:rPr>
                        <a:t>Sustainability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10%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Clear and detailed indication of how the project will be sustained once the course release or stipend is exhausted.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Some discussion of how the project will be sustained once the course release or stipend is exhausted.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Some discussion of how the project will be sustained AND/OR inadequate rationale for how the project will be sustained once the course release or stipend is exhausted.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Need to indicate how the project will be sustained once the course release or stipend is exhausted.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extLst>
                  <a:ext uri="{0D108BD9-81ED-4DB2-BD59-A6C34878D82A}">
                    <a16:rowId xmlns:a16="http://schemas.microsoft.com/office/drawing/2014/main" val="1646643865"/>
                  </a:ext>
                </a:extLst>
              </a:tr>
              <a:tr h="834088">
                <a:tc>
                  <a:txBody>
                    <a:bodyPr/>
                    <a:lstStyle/>
                    <a:p>
                      <a:pPr marL="0" marR="0" algn="l">
                        <a:lnSpc>
                          <a:spcPct val="107000"/>
                        </a:lnSpc>
                        <a:spcBef>
                          <a:spcPts val="0"/>
                        </a:spcBef>
                        <a:spcAft>
                          <a:spcPts val="0"/>
                        </a:spcAft>
                      </a:pPr>
                      <a:r>
                        <a:rPr lang="en-US" sz="700">
                          <a:effectLst/>
                        </a:rPr>
                        <a:t>Cost Justification and Feasibility of Completion (see Budget and Timeline template)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10%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Clear justification of WTUs/stipend and OE&amp;E. Project completion likely given timeline and scope.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Project does not seem feasible given timeline and scope OR work completed outside of time-frame requested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Project does not seem feasible given timeline and scope AND work completed outside of time-frame requested.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Project does not seem feasible given timeline and scope and/or unclear justification of WTUs/stipend and/or not all of the aspects of the budget or timeline are addressed.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ctr">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extLst>
                  <a:ext uri="{0D108BD9-81ED-4DB2-BD59-A6C34878D82A}">
                    <a16:rowId xmlns:a16="http://schemas.microsoft.com/office/drawing/2014/main" val="2749093149"/>
                  </a:ext>
                </a:extLst>
              </a:tr>
              <a:tr h="354456">
                <a:tc>
                  <a:txBody>
                    <a:bodyPr/>
                    <a:lstStyle/>
                    <a:p>
                      <a:pPr marL="0" marR="0" algn="l">
                        <a:lnSpc>
                          <a:spcPct val="107000"/>
                        </a:lnSpc>
                        <a:spcBef>
                          <a:spcPts val="0"/>
                        </a:spcBef>
                        <a:spcAft>
                          <a:spcPts val="0"/>
                        </a:spcAft>
                      </a:pPr>
                      <a:r>
                        <a:rPr lang="en-US" sz="700">
                          <a:effectLst/>
                        </a:rPr>
                        <a:t>Automatic calculations occur in this row:</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tc>
                  <a:txBody>
                    <a:bodyPr/>
                    <a:lstStyle/>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ctr"/>
                </a:tc>
                <a:tc>
                  <a:txBody>
                    <a:bodyPr/>
                    <a:lstStyle/>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tc>
                <a:tc>
                  <a:txBody>
                    <a:bodyPr/>
                    <a:lstStyle/>
                    <a:p>
                      <a:pPr marL="0" marR="0" algn="l">
                        <a:lnSpc>
                          <a:spcPct val="107000"/>
                        </a:lnSpc>
                        <a:spcBef>
                          <a:spcPts val="0"/>
                        </a:spcBef>
                        <a:spcAft>
                          <a:spcPts val="0"/>
                        </a:spcAft>
                      </a:pPr>
                      <a:r>
                        <a:rPr lang="en-US" sz="7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tc>
                  <a:txBody>
                    <a:bodyPr/>
                    <a:lstStyle/>
                    <a:p>
                      <a:pPr marL="0" marR="0" algn="ctr">
                        <a:lnSpc>
                          <a:spcPct val="107000"/>
                        </a:lnSpc>
                        <a:spcBef>
                          <a:spcPts val="0"/>
                        </a:spcBef>
                        <a:spcAft>
                          <a:spcPts val="0"/>
                        </a:spcAft>
                      </a:pPr>
                      <a:r>
                        <a:rPr lang="en-US" sz="700" dirty="0">
                          <a:effectLst/>
                        </a:rPr>
                        <a:t>Total:</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4" marR="47284" marT="0" marB="0" anchor="b"/>
                </a:tc>
                <a:extLst>
                  <a:ext uri="{0D108BD9-81ED-4DB2-BD59-A6C34878D82A}">
                    <a16:rowId xmlns:a16="http://schemas.microsoft.com/office/drawing/2014/main" val="1504303032"/>
                  </a:ext>
                </a:extLst>
              </a:tr>
            </a:tbl>
          </a:graphicData>
        </a:graphic>
      </p:graphicFrame>
    </p:spTree>
    <p:extLst>
      <p:ext uri="{BB962C8B-B14F-4D97-AF65-F5344CB8AC3E}">
        <p14:creationId xmlns:p14="http://schemas.microsoft.com/office/powerpoint/2010/main" val="3180023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Application Process</a:t>
            </a:r>
          </a:p>
        </p:txBody>
      </p:sp>
      <p:sp>
        <p:nvSpPr>
          <p:cNvPr id="3" name="Content Placeholder 2"/>
          <p:cNvSpPr>
            <a:spLocks noGrp="1"/>
          </p:cNvSpPr>
          <p:nvPr>
            <p:ph idx="1"/>
          </p:nvPr>
        </p:nvSpPr>
        <p:spPr/>
        <p:txBody>
          <a:bodyPr/>
          <a:lstStyle/>
          <a:p>
            <a:r>
              <a:rPr lang="en-US" dirty="0">
                <a:hlinkClick r:id="rId2"/>
              </a:rPr>
              <a:t>https://afapps.fullerton.edu/FEID/Login.aspx?ReturnUrl=%2fFEID%2f</a:t>
            </a:r>
            <a:endParaRPr lang="en-US" dirty="0"/>
          </a:p>
          <a:p>
            <a:endParaRPr lang="en-US" dirty="0"/>
          </a:p>
          <a:p>
            <a:endParaRPr lang="en-US" dirty="0"/>
          </a:p>
          <a:p>
            <a:r>
              <a:rPr lang="en-US" dirty="0">
                <a:hlinkClick r:id="rId3"/>
              </a:rPr>
              <a:t>http://fdc.fullerton.edu/teaching/grants.php</a:t>
            </a:r>
            <a:endParaRPr lang="en-US" dirty="0"/>
          </a:p>
          <a:p>
            <a:pPr marL="0" indent="0">
              <a:buNone/>
            </a:pPr>
            <a:endParaRPr lang="en-US" dirty="0"/>
          </a:p>
        </p:txBody>
      </p:sp>
    </p:spTree>
    <p:extLst>
      <p:ext uri="{BB962C8B-B14F-4D97-AF65-F5344CB8AC3E}">
        <p14:creationId xmlns:p14="http://schemas.microsoft.com/office/powerpoint/2010/main" val="4181740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6600" b="1" dirty="0"/>
              <a:t>TIPS</a:t>
            </a:r>
          </a:p>
        </p:txBody>
      </p:sp>
      <p:sp>
        <p:nvSpPr>
          <p:cNvPr id="3" name="Content Placeholder 2"/>
          <p:cNvSpPr>
            <a:spLocks noGrp="1"/>
          </p:cNvSpPr>
          <p:nvPr>
            <p:ph idx="1"/>
          </p:nvPr>
        </p:nvSpPr>
        <p:spPr>
          <a:xfrm>
            <a:off x="152400" y="1600200"/>
            <a:ext cx="8763000" cy="4525963"/>
          </a:xfrm>
        </p:spPr>
        <p:txBody>
          <a:bodyPr>
            <a:normAutofit fontScale="77500" lnSpcReduction="20000"/>
          </a:bodyPr>
          <a:lstStyle/>
          <a:p>
            <a:pPr lvl="0"/>
            <a:r>
              <a:rPr lang="en-US" dirty="0"/>
              <a:t>Remember that the faculty reviewers reading your narrative might not be from your discipline. Your narrative should be clearly understandable by a faculty member outside your own field.</a:t>
            </a:r>
          </a:p>
          <a:p>
            <a:pPr marL="0" lvl="0" indent="0">
              <a:buNone/>
            </a:pPr>
            <a:endParaRPr lang="en-US" dirty="0"/>
          </a:p>
          <a:p>
            <a:pPr lvl="0"/>
            <a:r>
              <a:rPr lang="en-US" dirty="0"/>
              <a:t>Take the time to review the </a:t>
            </a:r>
            <a:r>
              <a:rPr lang="en-US" dirty="0" err="1"/>
              <a:t>weblinks</a:t>
            </a:r>
            <a:r>
              <a:rPr lang="en-US" dirty="0"/>
              <a:t> throughout the </a:t>
            </a:r>
            <a:r>
              <a:rPr lang="en-US" dirty="0" err="1"/>
              <a:t>powerpoint</a:t>
            </a:r>
            <a:r>
              <a:rPr lang="en-US" dirty="0"/>
              <a:t>.</a:t>
            </a:r>
          </a:p>
          <a:p>
            <a:pPr marL="0" lvl="0" indent="0">
              <a:buNone/>
            </a:pPr>
            <a:endParaRPr lang="en-US" dirty="0"/>
          </a:p>
          <a:p>
            <a:pPr lvl="0"/>
            <a:r>
              <a:rPr lang="en-US" dirty="0"/>
              <a:t>Explore the FDC's </a:t>
            </a:r>
            <a:r>
              <a:rPr lang="en-US" u="sng" dirty="0">
                <a:hlinkClick r:id="rId2"/>
              </a:rPr>
              <a:t>teaching pages </a:t>
            </a:r>
            <a:r>
              <a:rPr lang="en-US" dirty="0"/>
              <a:t>and </a:t>
            </a:r>
            <a:r>
              <a:rPr lang="en-US" u="sng" dirty="0">
                <a:hlinkClick r:id="rId3"/>
              </a:rPr>
              <a:t>scholarship pages </a:t>
            </a:r>
            <a:r>
              <a:rPr lang="en-US" dirty="0"/>
              <a:t>for helpful online resources when developing your project concept.</a:t>
            </a:r>
          </a:p>
          <a:p>
            <a:pPr marL="0" lvl="0" indent="0">
              <a:buNone/>
            </a:pPr>
            <a:endParaRPr lang="en-US" dirty="0"/>
          </a:p>
          <a:p>
            <a:pPr lvl="0"/>
            <a:r>
              <a:rPr lang="en-US" dirty="0"/>
              <a:t>Compare your draft proposal to the rubric and revise your draft as necessary to clearly address the criteria.</a:t>
            </a:r>
          </a:p>
        </p:txBody>
      </p:sp>
      <p:pic>
        <p:nvPicPr>
          <p:cNvPr id="4" name="Picture 3" descr="Tips icon" title="Tip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37186" y="119508"/>
            <a:ext cx="1825840" cy="1404492"/>
          </a:xfrm>
          <a:prstGeom prst="rect">
            <a:avLst/>
          </a:prstGeom>
        </p:spPr>
      </p:pic>
    </p:spTree>
    <p:extLst>
      <p:ext uri="{BB962C8B-B14F-4D97-AF65-F5344CB8AC3E}">
        <p14:creationId xmlns:p14="http://schemas.microsoft.com/office/powerpoint/2010/main" val="184950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bg1"/>
                </a:solidFill>
                <a:latin typeface="Times New Roman" pitchFamily="18" charset="0"/>
                <a:cs typeface="Times New Roman" pitchFamily="18" charset="0"/>
              </a:rPr>
              <a:t>Slide Title</a:t>
            </a:r>
          </a:p>
        </p:txBody>
      </p:sp>
      <p:sp>
        <p:nvSpPr>
          <p:cNvPr id="6" name="Text Placeholder 5"/>
          <p:cNvSpPr>
            <a:spLocks noGrp="1"/>
          </p:cNvSpPr>
          <p:nvPr>
            <p:ph type="body" idx="1"/>
          </p:nvPr>
        </p:nvSpPr>
        <p:spPr/>
        <p:txBody>
          <a:bodyPr>
            <a:normAutofit/>
          </a:bodyPr>
          <a:lstStyle/>
          <a:p>
            <a:pPr algn="ctr"/>
            <a:r>
              <a:rPr lang="en-US" sz="8000" dirty="0">
                <a:solidFill>
                  <a:schemeClr val="tx1"/>
                </a:solidFill>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What is the FEID grant?</a:t>
            </a:r>
          </a:p>
        </p:txBody>
      </p:sp>
      <p:sp>
        <p:nvSpPr>
          <p:cNvPr id="3" name="Content Placeholder 2"/>
          <p:cNvSpPr>
            <a:spLocks noGrp="1"/>
          </p:cNvSpPr>
          <p:nvPr>
            <p:ph idx="1"/>
          </p:nvPr>
        </p:nvSpPr>
        <p:spPr>
          <a:xfrm>
            <a:off x="228600" y="838200"/>
            <a:ext cx="8458200" cy="5029200"/>
          </a:xfrm>
        </p:spPr>
        <p:txBody>
          <a:bodyPr>
            <a:noAutofit/>
          </a:bodyPr>
          <a:lstStyle/>
          <a:p>
            <a:r>
              <a:rPr lang="en-US" sz="1400" dirty="0"/>
              <a:t>The Faculty Enhancement and Instructional Development (FEID) Award program funds instructional improvement projects that lead to increased student success. </a:t>
            </a:r>
          </a:p>
          <a:p>
            <a:pPr marL="0" indent="0">
              <a:buNone/>
            </a:pPr>
            <a:endParaRPr lang="en-US" sz="1400" dirty="0"/>
          </a:p>
          <a:p>
            <a:r>
              <a:rPr lang="en-US" sz="1400" dirty="0"/>
              <a:t>Projects shall address course redesign and/or innovative teaching. Examples include:</a:t>
            </a:r>
          </a:p>
          <a:p>
            <a:pPr lvl="1"/>
            <a:r>
              <a:rPr lang="en-US" sz="1400" dirty="0"/>
              <a:t>Implementation of pedagogy for diverse audiences</a:t>
            </a:r>
          </a:p>
          <a:p>
            <a:pPr lvl="1"/>
            <a:r>
              <a:rPr lang="en-US" sz="1400" dirty="0"/>
              <a:t>Program or Departmental changes </a:t>
            </a:r>
          </a:p>
          <a:p>
            <a:pPr lvl="1"/>
            <a:r>
              <a:rPr lang="en-US" sz="1400" dirty="0"/>
              <a:t>Interdisciplinary course modification or proposal OR collaborative projects * </a:t>
            </a:r>
          </a:p>
          <a:p>
            <a:pPr lvl="1"/>
            <a:r>
              <a:rPr lang="en-US" sz="1400" dirty="0"/>
              <a:t>Modifying an approved face-to-face course to be offered in a different approved modality</a:t>
            </a:r>
          </a:p>
          <a:p>
            <a:pPr lvl="1"/>
            <a:r>
              <a:rPr lang="en-US" sz="1400" dirty="0"/>
              <a:t>Modifying assessments/assignments within a current course </a:t>
            </a:r>
          </a:p>
          <a:p>
            <a:pPr lvl="1"/>
            <a:r>
              <a:rPr lang="en-US" sz="1400" dirty="0"/>
              <a:t>Implementation or expansion of high-impact practices</a:t>
            </a:r>
          </a:p>
          <a:p>
            <a:pPr lvl="1"/>
            <a:r>
              <a:rPr lang="en-US" sz="1400" dirty="0"/>
              <a:t>Application of best/promising practices produced from the Scholarship of Teaching and Learning (SoTL)</a:t>
            </a:r>
          </a:p>
          <a:p>
            <a:pPr marL="457200" lvl="1" indent="0">
              <a:buNone/>
            </a:pPr>
            <a:endParaRPr lang="en-US" sz="1400" dirty="0"/>
          </a:p>
          <a:p>
            <a:r>
              <a:rPr lang="en-US" sz="1400" dirty="0"/>
              <a:t>Priority is given to proposals that:</a:t>
            </a:r>
          </a:p>
          <a:p>
            <a:pPr lvl="1"/>
            <a:r>
              <a:rPr lang="en-US" sz="1400" dirty="0"/>
              <a:t>Identify a problem, a need (provide data to substantiate FSSD dashboard, CSU dashboard) and provide objectives for solving,</a:t>
            </a:r>
          </a:p>
          <a:p>
            <a:pPr lvl="1"/>
            <a:r>
              <a:rPr lang="en-US" sz="1400" dirty="0"/>
              <a:t>Provide a clear plan which highlights the methods, activities and innovations being implemented,</a:t>
            </a:r>
          </a:p>
          <a:p>
            <a:pPr lvl="1"/>
            <a:r>
              <a:rPr lang="en-US" sz="1400" dirty="0"/>
              <a:t>Describe assessment of measurable outcomes of achievement,</a:t>
            </a:r>
          </a:p>
          <a:p>
            <a:pPr lvl="1"/>
            <a:r>
              <a:rPr lang="en-US" sz="1400" dirty="0"/>
              <a:t>Discuss the benefits of the project (for University, Department, Students and/or Faculty), and</a:t>
            </a:r>
          </a:p>
          <a:p>
            <a:pPr lvl="1"/>
            <a:r>
              <a:rPr lang="en-US" sz="1400" dirty="0"/>
              <a:t>Plan for sustainability</a:t>
            </a:r>
          </a:p>
          <a:p>
            <a:pPr marL="0" indent="0">
              <a:buNone/>
            </a:pPr>
            <a:endParaRPr lang="en-US" sz="1400" dirty="0"/>
          </a:p>
          <a:p>
            <a:pPr marL="0" indent="0">
              <a:buNone/>
            </a:pPr>
            <a:r>
              <a:rPr lang="en-US" sz="1400" i="1" dirty="0"/>
              <a:t>*For interdisciplinary or collaborative projects only one lead person should submit, but highlight how the work will be distributed.</a:t>
            </a:r>
            <a:endParaRPr lang="en-US" sz="1400" dirty="0"/>
          </a:p>
          <a:p>
            <a:pPr marL="0" indent="0">
              <a:buNone/>
            </a:pPr>
            <a:endParaRPr lang="en-US" sz="1400" dirty="0"/>
          </a:p>
        </p:txBody>
      </p:sp>
      <p:pic>
        <p:nvPicPr>
          <p:cNvPr id="4" name="Picture 3" descr="Seedling coming out of money" title="Pla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8075" y="-24384"/>
            <a:ext cx="1685925" cy="1213104"/>
          </a:xfrm>
          <a:prstGeom prst="rect">
            <a:avLst/>
          </a:prstGeom>
        </p:spPr>
      </p:pic>
    </p:spTree>
    <p:extLst>
      <p:ext uri="{BB962C8B-B14F-4D97-AF65-F5344CB8AC3E}">
        <p14:creationId xmlns:p14="http://schemas.microsoft.com/office/powerpoint/2010/main" val="335388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additive="base">
                                        <p:cTn id="1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048000"/>
            <a:ext cx="8001000" cy="1470025"/>
          </a:xfrm>
        </p:spPr>
        <p:txBody>
          <a:bodyPr/>
          <a:lstStyle/>
          <a:p>
            <a:r>
              <a:rPr lang="en-US" dirty="0"/>
              <a:t>Breaking Down the FEID Narrative</a:t>
            </a:r>
          </a:p>
        </p:txBody>
      </p:sp>
      <p:sp>
        <p:nvSpPr>
          <p:cNvPr id="5" name="Subtitle 4"/>
          <p:cNvSpPr>
            <a:spLocks noGrp="1"/>
          </p:cNvSpPr>
          <p:nvPr>
            <p:ph type="subTitle" idx="1"/>
          </p:nvPr>
        </p:nvSpPr>
        <p:spPr>
          <a:xfrm>
            <a:off x="533400" y="4191000"/>
            <a:ext cx="7696200" cy="1752600"/>
          </a:xfrm>
        </p:spPr>
        <p:txBody>
          <a:bodyPr>
            <a:noAutofit/>
          </a:bodyPr>
          <a:lstStyle/>
          <a:p>
            <a:pPr marL="457200" indent="-457200" algn="l">
              <a:buFont typeface="Arial" panose="020B0604020202020204" pitchFamily="34" charset="0"/>
              <a:buChar char="•"/>
            </a:pPr>
            <a:r>
              <a:rPr lang="en-US" sz="1600" dirty="0">
                <a:solidFill>
                  <a:schemeClr val="tx1"/>
                </a:solidFill>
              </a:rPr>
              <a:t>Description of project (problem, need and objectives)</a:t>
            </a:r>
          </a:p>
          <a:p>
            <a:pPr marL="457200" indent="-457200" algn="l">
              <a:buFont typeface="Arial" panose="020B0604020202020204" pitchFamily="34" charset="0"/>
              <a:buChar char="•"/>
            </a:pPr>
            <a:r>
              <a:rPr lang="en-US" sz="1600" dirty="0">
                <a:solidFill>
                  <a:schemeClr val="tx1"/>
                </a:solidFill>
              </a:rPr>
              <a:t>Plan: Methods, Activities, and Innovation to include Best/Promising Practices</a:t>
            </a:r>
          </a:p>
          <a:p>
            <a:pPr marL="457200" indent="-457200" algn="l">
              <a:buFont typeface="Arial" panose="020B0604020202020204" pitchFamily="34" charset="0"/>
              <a:buChar char="•"/>
            </a:pPr>
            <a:r>
              <a:rPr lang="en-US" sz="1600" dirty="0">
                <a:solidFill>
                  <a:schemeClr val="tx1"/>
                </a:solidFill>
              </a:rPr>
              <a:t>Assessment</a:t>
            </a:r>
          </a:p>
          <a:p>
            <a:pPr marL="457200" indent="-457200" algn="l">
              <a:buFont typeface="Arial" panose="020B0604020202020204" pitchFamily="34" charset="0"/>
              <a:buChar char="•"/>
            </a:pPr>
            <a:r>
              <a:rPr lang="en-US" sz="1600" dirty="0">
                <a:solidFill>
                  <a:schemeClr val="tx1"/>
                </a:solidFill>
              </a:rPr>
              <a:t>Benefits</a:t>
            </a:r>
          </a:p>
          <a:p>
            <a:pPr marL="457200" indent="-457200" algn="l">
              <a:buFont typeface="Arial" panose="020B0604020202020204" pitchFamily="34" charset="0"/>
              <a:buChar char="•"/>
            </a:pPr>
            <a:r>
              <a:rPr lang="en-US" sz="1600" dirty="0">
                <a:solidFill>
                  <a:schemeClr val="tx1"/>
                </a:solidFill>
              </a:rPr>
              <a:t>Sustainability</a:t>
            </a:r>
          </a:p>
          <a:p>
            <a:pPr marL="457200" indent="-457200" algn="l">
              <a:buFont typeface="Arial" panose="020B0604020202020204" pitchFamily="34" charset="0"/>
              <a:buChar char="•"/>
            </a:pPr>
            <a:r>
              <a:rPr lang="en-US" sz="1600" dirty="0">
                <a:solidFill>
                  <a:schemeClr val="tx1"/>
                </a:solidFill>
              </a:rPr>
              <a:t>Cost Justification and Feasibility of Completion (see Budget and Timeline template)</a:t>
            </a:r>
          </a:p>
        </p:txBody>
      </p:sp>
      <p:pic>
        <p:nvPicPr>
          <p:cNvPr id="2" name="Picture 1" descr="Breaking it down like a DJ meme" title="Me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381000"/>
            <a:ext cx="4876800" cy="3048000"/>
          </a:xfrm>
          <a:prstGeom prst="rect">
            <a:avLst/>
          </a:prstGeom>
        </p:spPr>
      </p:pic>
    </p:spTree>
    <p:extLst>
      <p:ext uri="{BB962C8B-B14F-4D97-AF65-F5344CB8AC3E}">
        <p14:creationId xmlns:p14="http://schemas.microsoft.com/office/powerpoint/2010/main" val="1475063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Description</a:t>
            </a:r>
            <a:br>
              <a:rPr lang="en-US" b="1" dirty="0"/>
            </a:br>
            <a:r>
              <a:rPr lang="en-US" dirty="0"/>
              <a:t>Problem and Objectives</a:t>
            </a:r>
          </a:p>
        </p:txBody>
      </p:sp>
      <p:sp>
        <p:nvSpPr>
          <p:cNvPr id="3" name="Content Placeholder 2"/>
          <p:cNvSpPr>
            <a:spLocks noGrp="1"/>
          </p:cNvSpPr>
          <p:nvPr>
            <p:ph idx="1"/>
          </p:nvPr>
        </p:nvSpPr>
        <p:spPr/>
        <p:txBody>
          <a:bodyPr>
            <a:normAutofit fontScale="92500"/>
          </a:bodyPr>
          <a:lstStyle/>
          <a:p>
            <a:pPr lvl="0"/>
            <a:r>
              <a:rPr lang="en-US" dirty="0"/>
              <a:t>What </a:t>
            </a:r>
            <a:r>
              <a:rPr lang="en-US" dirty="0">
                <a:solidFill>
                  <a:srgbClr val="FF0000"/>
                </a:solidFill>
              </a:rPr>
              <a:t>problem </a:t>
            </a:r>
            <a:r>
              <a:rPr lang="en-US" dirty="0"/>
              <a:t>does this project attempt to solve? </a:t>
            </a:r>
          </a:p>
          <a:p>
            <a:pPr lvl="0"/>
            <a:r>
              <a:rPr lang="en-US" dirty="0"/>
              <a:t>Why is this needed? What data supports this?</a:t>
            </a:r>
          </a:p>
          <a:p>
            <a:pPr lvl="0"/>
            <a:r>
              <a:rPr lang="en-US" dirty="0"/>
              <a:t>Provide details about your project’s objectives. </a:t>
            </a:r>
          </a:p>
          <a:p>
            <a:pPr lvl="0"/>
            <a:endParaRPr lang="en-US" dirty="0"/>
          </a:p>
          <a:p>
            <a:pPr marL="0" lvl="0" indent="0">
              <a:buNone/>
            </a:pPr>
            <a:r>
              <a:rPr lang="en-US" dirty="0"/>
              <a:t>From the rubric:</a:t>
            </a:r>
          </a:p>
          <a:p>
            <a:pPr marL="0" lvl="0" indent="0">
              <a:buNone/>
            </a:pPr>
            <a:r>
              <a:rPr lang="en-US" sz="3000" i="1" dirty="0"/>
              <a:t>Clear statement of relevant problem AND stated need based on data AND meaningful objectives which address the problem and need. </a:t>
            </a:r>
          </a:p>
        </p:txBody>
      </p:sp>
    </p:spTree>
    <p:extLst>
      <p:ext uri="{BB962C8B-B14F-4D97-AF65-F5344CB8AC3E}">
        <p14:creationId xmlns:p14="http://schemas.microsoft.com/office/powerpoint/2010/main" val="1042435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96BE2-FEFF-4513-88F3-3AC9EC8CDA7C}"/>
              </a:ext>
            </a:extLst>
          </p:cNvPr>
          <p:cNvSpPr>
            <a:spLocks noGrp="1"/>
          </p:cNvSpPr>
          <p:nvPr>
            <p:ph type="title"/>
          </p:nvPr>
        </p:nvSpPr>
        <p:spPr/>
        <p:txBody>
          <a:bodyPr/>
          <a:lstStyle/>
          <a:p>
            <a:r>
              <a:rPr lang="en-US" dirty="0"/>
              <a:t>Plan: Methods and Activities</a:t>
            </a:r>
          </a:p>
        </p:txBody>
      </p:sp>
      <p:sp>
        <p:nvSpPr>
          <p:cNvPr id="3" name="Content Placeholder 2">
            <a:extLst>
              <a:ext uri="{FF2B5EF4-FFF2-40B4-BE49-F238E27FC236}">
                <a16:creationId xmlns:a16="http://schemas.microsoft.com/office/drawing/2014/main" id="{7F6A0BE6-5B78-4BE0-9DFD-B776BC38CB7A}"/>
              </a:ext>
            </a:extLst>
          </p:cNvPr>
          <p:cNvSpPr>
            <a:spLocks noGrp="1"/>
          </p:cNvSpPr>
          <p:nvPr>
            <p:ph idx="1"/>
          </p:nvPr>
        </p:nvSpPr>
        <p:spPr/>
        <p:txBody>
          <a:bodyPr>
            <a:normAutofit fontScale="92500" lnSpcReduction="10000"/>
          </a:bodyPr>
          <a:lstStyle/>
          <a:p>
            <a:r>
              <a:rPr lang="en-US" sz="3000" dirty="0"/>
              <a:t>What is your plan?</a:t>
            </a:r>
          </a:p>
          <a:p>
            <a:r>
              <a:rPr lang="en-US" sz="3000" dirty="0"/>
              <a:t>What methods and activities will you implement- do they align to the problem?</a:t>
            </a:r>
          </a:p>
          <a:p>
            <a:r>
              <a:rPr lang="en-US" sz="3000" dirty="0"/>
              <a:t>What new innovation are you implementing?</a:t>
            </a:r>
          </a:p>
          <a:p>
            <a:pPr marL="0" indent="0">
              <a:buNone/>
            </a:pPr>
            <a:endParaRPr lang="en-US" dirty="0"/>
          </a:p>
          <a:p>
            <a:pPr marL="0" indent="0">
              <a:buNone/>
            </a:pPr>
            <a:r>
              <a:rPr lang="en-US" dirty="0"/>
              <a:t>From the rubric:</a:t>
            </a:r>
          </a:p>
          <a:p>
            <a:pPr marL="0" indent="0">
              <a:buNone/>
            </a:pPr>
            <a:r>
              <a:rPr lang="en-US" sz="2600" i="1" dirty="0"/>
              <a:t>Clear plan which delineates methods and activities that are aligned to the problem and will meet the objectives. Clearly explains innovation and how it reflects best or promising practices.</a:t>
            </a:r>
          </a:p>
        </p:txBody>
      </p:sp>
    </p:spTree>
    <p:extLst>
      <p:ext uri="{BB962C8B-B14F-4D97-AF65-F5344CB8AC3E}">
        <p14:creationId xmlns:p14="http://schemas.microsoft.com/office/powerpoint/2010/main" val="277701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15400" cy="639762"/>
          </a:xfrm>
        </p:spPr>
        <p:txBody>
          <a:bodyPr>
            <a:noAutofit/>
          </a:bodyPr>
          <a:lstStyle/>
          <a:p>
            <a:r>
              <a:rPr lang="en-US" sz="3200" dirty="0"/>
              <a:t>Innovation: </a:t>
            </a:r>
            <a:br>
              <a:rPr lang="en-US" sz="3200" dirty="0"/>
            </a:br>
            <a:r>
              <a:rPr lang="en-US" sz="3200" dirty="0"/>
              <a:t>Course Redesign and/or Innovative Teaching Practices</a:t>
            </a:r>
          </a:p>
        </p:txBody>
      </p:sp>
      <p:sp>
        <p:nvSpPr>
          <p:cNvPr id="3" name="Content Placeholder 2"/>
          <p:cNvSpPr>
            <a:spLocks noGrp="1"/>
          </p:cNvSpPr>
          <p:nvPr>
            <p:ph idx="1"/>
          </p:nvPr>
        </p:nvSpPr>
        <p:spPr>
          <a:xfrm>
            <a:off x="248001" y="1629131"/>
            <a:ext cx="8458200" cy="5211763"/>
          </a:xfrm>
        </p:spPr>
        <p:txBody>
          <a:bodyPr>
            <a:normAutofit/>
          </a:bodyPr>
          <a:lstStyle/>
          <a:p>
            <a:pPr marL="0" lvl="0" indent="0">
              <a:spcBef>
                <a:spcPts val="0"/>
              </a:spcBef>
              <a:buNone/>
            </a:pPr>
            <a:r>
              <a:rPr lang="en-US" sz="2400" dirty="0"/>
              <a:t>Describe why your project is innovative</a:t>
            </a:r>
          </a:p>
          <a:p>
            <a:pPr marL="0" lvl="0" indent="0">
              <a:spcBef>
                <a:spcPts val="0"/>
              </a:spcBef>
              <a:buNone/>
            </a:pPr>
            <a:r>
              <a:rPr lang="en-US" sz="2400" dirty="0"/>
              <a:t>Some Possibilities include:</a:t>
            </a:r>
          </a:p>
          <a:p>
            <a:pPr lvl="0"/>
            <a:r>
              <a:rPr lang="en-US" sz="2000" dirty="0"/>
              <a:t>Implementation of pedagogy for diverse audiences</a:t>
            </a:r>
          </a:p>
          <a:p>
            <a:pPr lvl="0"/>
            <a:r>
              <a:rPr lang="en-US" sz="2000" dirty="0"/>
              <a:t>Program or Departmental changes </a:t>
            </a:r>
          </a:p>
          <a:p>
            <a:pPr lvl="0"/>
            <a:r>
              <a:rPr lang="en-US" sz="2000" dirty="0"/>
              <a:t>Interdisciplinary course modification or proposal OR collaborative projects * </a:t>
            </a:r>
          </a:p>
          <a:p>
            <a:pPr lvl="0"/>
            <a:r>
              <a:rPr lang="en-US" sz="2000" dirty="0"/>
              <a:t>Modifying an approved face-to-face course to be offered in a different approved modality</a:t>
            </a:r>
          </a:p>
          <a:p>
            <a:pPr lvl="0"/>
            <a:r>
              <a:rPr lang="en-US" sz="2000" dirty="0"/>
              <a:t>Modifying assessments/assignments within a current course </a:t>
            </a:r>
          </a:p>
          <a:p>
            <a:pPr lvl="0"/>
            <a:r>
              <a:rPr lang="en-US" sz="2000" dirty="0"/>
              <a:t>Implementation or expansion of high-impact practices</a:t>
            </a:r>
          </a:p>
          <a:p>
            <a:pPr lvl="0"/>
            <a:r>
              <a:rPr lang="en-US" sz="2000" dirty="0"/>
              <a:t>Application of best/promising practices produced from the Scholarship of Teaching and Learning (SoTL)</a:t>
            </a:r>
            <a:endParaRPr lang="en-US" sz="2400" dirty="0"/>
          </a:p>
          <a:p>
            <a:pPr marL="457200" lvl="1" indent="0">
              <a:buNone/>
            </a:pPr>
            <a:r>
              <a:rPr lang="en-US" sz="1400" i="1" dirty="0"/>
              <a:t>*For interdisciplinary or collaborative projects only one lead person should submit, but highlight how the work will be distributed.</a:t>
            </a:r>
          </a:p>
          <a:p>
            <a:pPr lvl="1"/>
            <a:endParaRPr lang="en-US" sz="2000" dirty="0"/>
          </a:p>
          <a:p>
            <a:pPr lvl="1"/>
            <a:endParaRPr lang="en-US" sz="2200" dirty="0"/>
          </a:p>
          <a:p>
            <a:pPr marL="0" indent="0">
              <a:buNone/>
            </a:pPr>
            <a:endParaRPr lang="en-US" dirty="0"/>
          </a:p>
        </p:txBody>
      </p:sp>
      <p:pic>
        <p:nvPicPr>
          <p:cNvPr id="4" name="Picture 3" descr="Collage of words for student learning" title="Coll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0610" y="1249362"/>
            <a:ext cx="1924050" cy="1353203"/>
          </a:xfrm>
          <a:prstGeom prst="rect">
            <a:avLst/>
          </a:prstGeom>
        </p:spPr>
      </p:pic>
    </p:spTree>
    <p:extLst>
      <p:ext uri="{BB962C8B-B14F-4D97-AF65-F5344CB8AC3E}">
        <p14:creationId xmlns:p14="http://schemas.microsoft.com/office/powerpoint/2010/main" val="4122978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800" dirty="0"/>
              <a:t>Outcomes and Assessment</a:t>
            </a:r>
          </a:p>
        </p:txBody>
      </p:sp>
      <p:sp>
        <p:nvSpPr>
          <p:cNvPr id="3" name="Content Placeholder 2"/>
          <p:cNvSpPr>
            <a:spLocks noGrp="1"/>
          </p:cNvSpPr>
          <p:nvPr>
            <p:ph idx="1"/>
          </p:nvPr>
        </p:nvSpPr>
        <p:spPr>
          <a:xfrm>
            <a:off x="228600" y="1371600"/>
            <a:ext cx="8229600" cy="4525963"/>
          </a:xfrm>
        </p:spPr>
        <p:txBody>
          <a:bodyPr>
            <a:normAutofit/>
          </a:bodyPr>
          <a:lstStyle/>
          <a:p>
            <a:r>
              <a:rPr lang="en-US" sz="2400" dirty="0"/>
              <a:t>Assessments are tied to objectives</a:t>
            </a:r>
          </a:p>
          <a:p>
            <a:r>
              <a:rPr lang="en-US" sz="2400" dirty="0"/>
              <a:t>Measure(s) </a:t>
            </a:r>
          </a:p>
          <a:p>
            <a:pPr lvl="1"/>
            <a:r>
              <a:rPr lang="en-US" sz="2000" dirty="0"/>
              <a:t>Feasible</a:t>
            </a:r>
          </a:p>
          <a:p>
            <a:pPr lvl="1"/>
            <a:r>
              <a:rPr lang="en-US" sz="2000" dirty="0"/>
              <a:t>Evaluative</a:t>
            </a:r>
          </a:p>
          <a:p>
            <a:r>
              <a:rPr lang="en-US" sz="2400" dirty="0"/>
              <a:t>How will you know if your innovations/methods/activities worked?</a:t>
            </a:r>
          </a:p>
          <a:p>
            <a:pPr marL="0" indent="0">
              <a:buNone/>
            </a:pPr>
            <a:endParaRPr lang="en-US" sz="2400" dirty="0"/>
          </a:p>
          <a:p>
            <a:pPr marL="0" indent="0">
              <a:buNone/>
            </a:pPr>
            <a:r>
              <a:rPr lang="en-US" sz="2400" dirty="0"/>
              <a:t>The Rubric:</a:t>
            </a:r>
          </a:p>
          <a:p>
            <a:pPr marL="0" indent="0">
              <a:buNone/>
            </a:pPr>
            <a:r>
              <a:rPr lang="en-US" sz="2000" i="1" dirty="0"/>
              <a:t>Assessment strategies are clearly aligned and measure project objectives or (expected) outcomes.</a:t>
            </a:r>
          </a:p>
        </p:txBody>
      </p:sp>
      <p:pic>
        <p:nvPicPr>
          <p:cNvPr id="4" name="Picture 3" descr="Assessment Cycle" title="Cycle"/>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6858000" y="152400"/>
            <a:ext cx="2286000" cy="1947333"/>
          </a:xfrm>
          <a:prstGeom prst="rect">
            <a:avLst/>
          </a:prstGeom>
        </p:spPr>
      </p:pic>
    </p:spTree>
    <p:extLst>
      <p:ext uri="{BB962C8B-B14F-4D97-AF65-F5344CB8AC3E}">
        <p14:creationId xmlns:p14="http://schemas.microsoft.com/office/powerpoint/2010/main" val="549212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p>
        </p:txBody>
      </p:sp>
      <p:sp>
        <p:nvSpPr>
          <p:cNvPr id="3" name="Content Placeholder 2"/>
          <p:cNvSpPr>
            <a:spLocks noGrp="1"/>
          </p:cNvSpPr>
          <p:nvPr>
            <p:ph idx="1"/>
          </p:nvPr>
        </p:nvSpPr>
        <p:spPr>
          <a:xfrm>
            <a:off x="304800" y="1417638"/>
            <a:ext cx="8229600" cy="4525963"/>
          </a:xfrm>
        </p:spPr>
        <p:txBody>
          <a:bodyPr>
            <a:normAutofit/>
          </a:bodyPr>
          <a:lstStyle/>
          <a:p>
            <a:pPr marL="0" indent="0">
              <a:buNone/>
            </a:pPr>
            <a:r>
              <a:rPr lang="en-US" sz="2400" dirty="0"/>
              <a:t>Proposed project clearly describes the benefits the implementation will have on</a:t>
            </a:r>
          </a:p>
          <a:p>
            <a:r>
              <a:rPr lang="en-US" sz="2400" dirty="0"/>
              <a:t>students, </a:t>
            </a:r>
          </a:p>
          <a:p>
            <a:r>
              <a:rPr lang="en-US" sz="2400" dirty="0"/>
              <a:t>the department, </a:t>
            </a:r>
          </a:p>
          <a:p>
            <a:r>
              <a:rPr lang="en-US" sz="2400" dirty="0"/>
              <a:t>And/or instructional processes</a:t>
            </a:r>
          </a:p>
          <a:p>
            <a:pPr marL="0" indent="0">
              <a:buNone/>
            </a:pPr>
            <a:endParaRPr lang="en-US" sz="2400" dirty="0"/>
          </a:p>
          <a:p>
            <a:pPr marL="0" indent="0">
              <a:buNone/>
            </a:pPr>
            <a:r>
              <a:rPr lang="en-US" sz="2400" dirty="0"/>
              <a:t>The Rubric:</a:t>
            </a:r>
          </a:p>
          <a:p>
            <a:pPr marL="0" indent="0">
              <a:buNone/>
            </a:pPr>
            <a:r>
              <a:rPr lang="en-US" sz="2000" i="1" dirty="0"/>
              <a:t>Proposed project clearly describes the benefits the implementation will have on students, the department/s, and/or instructional processes.</a:t>
            </a:r>
          </a:p>
        </p:txBody>
      </p:sp>
      <p:pic>
        <p:nvPicPr>
          <p:cNvPr id="5" name="Picture 4"/>
          <p:cNvPicPr>
            <a:picLocks noChangeAspect="1"/>
          </p:cNvPicPr>
          <p:nvPr/>
        </p:nvPicPr>
        <p:blipFill>
          <a:blip r:embed="rId2"/>
          <a:stretch>
            <a:fillRect/>
          </a:stretch>
        </p:blipFill>
        <p:spPr>
          <a:xfrm>
            <a:off x="7315200" y="5564716"/>
            <a:ext cx="1676400" cy="1018646"/>
          </a:xfrm>
          <a:prstGeom prst="rect">
            <a:avLst/>
          </a:prstGeom>
        </p:spPr>
      </p:pic>
    </p:spTree>
    <p:extLst>
      <p:ext uri="{BB962C8B-B14F-4D97-AF65-F5344CB8AC3E}">
        <p14:creationId xmlns:p14="http://schemas.microsoft.com/office/powerpoint/2010/main" val="1229730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a:t>
            </a:r>
          </a:p>
        </p:txBody>
      </p:sp>
      <p:sp>
        <p:nvSpPr>
          <p:cNvPr id="3" name="Content Placeholder 2"/>
          <p:cNvSpPr>
            <a:spLocks noGrp="1"/>
          </p:cNvSpPr>
          <p:nvPr>
            <p:ph idx="1"/>
          </p:nvPr>
        </p:nvSpPr>
        <p:spPr>
          <a:xfrm>
            <a:off x="228600" y="1166018"/>
            <a:ext cx="8229600" cy="4853782"/>
          </a:xfrm>
        </p:spPr>
        <p:txBody>
          <a:bodyPr>
            <a:normAutofit/>
          </a:bodyPr>
          <a:lstStyle/>
          <a:p>
            <a:pPr marL="0" indent="0">
              <a:buNone/>
            </a:pPr>
            <a:r>
              <a:rPr lang="en-US" sz="2800" dirty="0"/>
              <a:t>Plan for the future:</a:t>
            </a:r>
          </a:p>
          <a:p>
            <a:pPr lvl="1"/>
            <a:r>
              <a:rPr lang="en-US" dirty="0"/>
              <a:t>Funding (if needed)</a:t>
            </a:r>
          </a:p>
          <a:p>
            <a:pPr lvl="1"/>
            <a:r>
              <a:rPr lang="en-US" dirty="0"/>
              <a:t>Sustained implementation </a:t>
            </a:r>
          </a:p>
          <a:p>
            <a:pPr lvl="1"/>
            <a:r>
              <a:rPr lang="en-US" dirty="0"/>
              <a:t>Expansion</a:t>
            </a:r>
          </a:p>
          <a:p>
            <a:pPr lvl="2"/>
            <a:r>
              <a:rPr lang="en-US" dirty="0"/>
              <a:t>To other sections</a:t>
            </a:r>
          </a:p>
          <a:p>
            <a:pPr lvl="2"/>
            <a:r>
              <a:rPr lang="en-US" dirty="0"/>
              <a:t>To other courses</a:t>
            </a:r>
          </a:p>
          <a:p>
            <a:pPr marL="114300" indent="0">
              <a:buNone/>
            </a:pPr>
            <a:r>
              <a:rPr lang="en-US" sz="2800" dirty="0"/>
              <a:t>The Rubric:</a:t>
            </a:r>
          </a:p>
          <a:p>
            <a:pPr marL="114300" indent="0">
              <a:buNone/>
            </a:pPr>
            <a:r>
              <a:rPr lang="en-US" sz="2400" i="1" dirty="0"/>
              <a:t>Clear and detailed indication of how the project will be sustained once the course release or stipend is exhausted. </a:t>
            </a:r>
          </a:p>
        </p:txBody>
      </p:sp>
      <p:pic>
        <p:nvPicPr>
          <p:cNvPr id="4" name="Picture 3" descr="What is sustainability?" title="Sustainabilit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5562600"/>
            <a:ext cx="3562350" cy="1136730"/>
          </a:xfrm>
          <a:prstGeom prst="rect">
            <a:avLst/>
          </a:prstGeom>
        </p:spPr>
      </p:pic>
    </p:spTree>
    <p:extLst>
      <p:ext uri="{BB962C8B-B14F-4D97-AF65-F5344CB8AC3E}">
        <p14:creationId xmlns:p14="http://schemas.microsoft.com/office/powerpoint/2010/main" val="150147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2315</TotalTime>
  <Words>1625</Words>
  <Application>Microsoft Office PowerPoint</Application>
  <PresentationFormat>On-screen Show (4:3)</PresentationFormat>
  <Paragraphs>186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PRESENTATION TITLE</vt:lpstr>
      <vt:lpstr>What is the FEID grant?</vt:lpstr>
      <vt:lpstr>Breaking Down the FEID Narrative</vt:lpstr>
      <vt:lpstr>Description Problem and Objectives</vt:lpstr>
      <vt:lpstr>Plan: Methods and Activities</vt:lpstr>
      <vt:lpstr>Innovation:  Course Redesign and/or Innovative Teaching Practices</vt:lpstr>
      <vt:lpstr>Outcomes and Assessment</vt:lpstr>
      <vt:lpstr>Benefits</vt:lpstr>
      <vt:lpstr>Sustainability</vt:lpstr>
      <vt:lpstr>Budget and Timeline</vt:lpstr>
      <vt:lpstr>Examples of Past Projects</vt:lpstr>
      <vt:lpstr>Money</vt:lpstr>
      <vt:lpstr>How will my project be scored?</vt:lpstr>
      <vt:lpstr>Online Application Process</vt:lpstr>
      <vt:lpstr>TIPS</vt:lpstr>
      <vt:lpstr>Slide Title</vt:lpstr>
    </vt:vector>
  </TitlesOfParts>
  <Company>California State University, Fullerton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Vu, Mishu</dc:creator>
  <cp:lastModifiedBy>Bowers, Erica</cp:lastModifiedBy>
  <cp:revision>46</cp:revision>
  <dcterms:created xsi:type="dcterms:W3CDTF">2011-10-03T21:31:14Z</dcterms:created>
  <dcterms:modified xsi:type="dcterms:W3CDTF">2023-02-04T01:00:23Z</dcterms:modified>
</cp:coreProperties>
</file>