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6A9B8-A8D8-478D-B09A-D0F9B72FAA7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2935-D89B-4FA6-B13B-9B7F59BF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8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5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8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5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4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6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3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27DB00-1FAB-4AE1-8207-89E34B3336D5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C89447-D04D-44D0-BD1D-7FD428E3CB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rontology@fullerto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ss.fullerton.edu/agingstudies" TargetMode="External"/><Relationship Id="rId2" Type="http://schemas.openxmlformats.org/officeDocument/2006/relationships/hyperlink" Target="mailto:agingstudies@fullerton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hss.fullerton.edu/agingstudies/minorreq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ss.fullerton.edu/agingstudies/advising/index.aspx" TargetMode="External"/><Relationship Id="rId2" Type="http://schemas.openxmlformats.org/officeDocument/2006/relationships/hyperlink" Target="http://records.fullerton.edu/resources/majorminorform.ph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846319"/>
            <a:ext cx="5829300" cy="82831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CSUF Aging Studies </a:t>
            </a:r>
            <a:br>
              <a:rPr lang="en-US" dirty="0"/>
            </a:br>
            <a:r>
              <a:rPr lang="en-US" dirty="0"/>
              <a:t>Academic Program </a:t>
            </a:r>
            <a:br>
              <a:rPr lang="en-US" dirty="0"/>
            </a:br>
            <a:r>
              <a:rPr lang="en-US" dirty="0"/>
              <a:t>      </a:t>
            </a:r>
            <a:r>
              <a:rPr lang="en-US" sz="2325" dirty="0"/>
              <a:t>Looking towards the future….</a:t>
            </a:r>
          </a:p>
        </p:txBody>
      </p:sp>
      <p:pic>
        <p:nvPicPr>
          <p:cNvPr id="4098" name="Picture 2" descr="Betty Friedan quote: Age is not lost youth but a new stage of opportunity and growt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7" y="627016"/>
            <a:ext cx="2535011" cy="253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 of older woman carrying shopping bags and kicking a soccer ball. Accompanied by a George Burns quote: you can't help getting older, but you don't have to get ol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82" y="992777"/>
            <a:ext cx="4241107" cy="34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C03E862-2AC0-0940-9A35-149B682F3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573034" cy="1463040"/>
          </a:xfrm>
        </p:spPr>
        <p:txBody>
          <a:bodyPr>
            <a:noAutofit/>
          </a:bodyPr>
          <a:lstStyle/>
          <a:p>
            <a:r>
              <a:rPr lang="en-US" b="1" dirty="0"/>
              <a:t>Presented by </a:t>
            </a:r>
          </a:p>
          <a:p>
            <a:r>
              <a:rPr lang="en-US" dirty="0"/>
              <a:t>CSUF Aging Studies Academic Program</a:t>
            </a:r>
          </a:p>
          <a:p>
            <a:r>
              <a:rPr lang="en-US" dirty="0"/>
              <a:t>P: 657-278-7057 </a:t>
            </a:r>
          </a:p>
          <a:p>
            <a:r>
              <a:rPr lang="en-US" dirty="0">
                <a:hlinkClick r:id="rId4"/>
              </a:rPr>
              <a:t>agingstudies@fullerton.edu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286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468808-38AA-41A4-8D37-0343CF2CC6DD}"/>
              </a:ext>
            </a:extLst>
          </p:cNvPr>
          <p:cNvSpPr txBox="1">
            <a:spLocks/>
          </p:cNvSpPr>
          <p:nvPr/>
        </p:nvSpPr>
        <p:spPr>
          <a:xfrm>
            <a:off x="708933" y="604769"/>
            <a:ext cx="8220075" cy="490836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We look forward to working with you in the future.</a:t>
            </a:r>
          </a:p>
          <a:p>
            <a:endParaRPr lang="en-US" sz="2100" dirty="0"/>
          </a:p>
          <a:p>
            <a:r>
              <a:rPr lang="en-US" sz="2800" dirty="0"/>
              <a:t>Please feel free to contact us with questions:</a:t>
            </a:r>
          </a:p>
          <a:p>
            <a:pPr lvl="1">
              <a:buFont typeface="Wingdings 3" pitchFamily="18" charset="2"/>
              <a:buNone/>
            </a:pPr>
            <a:r>
              <a:rPr lang="en-US" sz="2800" u="sng" dirty="0">
                <a:hlinkClick r:id="rId2"/>
              </a:rPr>
              <a:t>agingstudies@fullerton.edu</a:t>
            </a:r>
            <a:endParaRPr lang="en-US" sz="2800" u="sng" dirty="0"/>
          </a:p>
          <a:p>
            <a:pPr lvl="1">
              <a:buFont typeface="Wingdings 3" pitchFamily="18" charset="2"/>
              <a:buNone/>
            </a:pPr>
            <a:r>
              <a:rPr lang="en-US" sz="2800"/>
              <a:t>Or phone: 657-278-7057</a:t>
            </a:r>
            <a:endParaRPr lang="en-US" sz="2800" dirty="0"/>
          </a:p>
          <a:p>
            <a:pPr lvl="1">
              <a:buFont typeface="Wingdings 3" pitchFamily="18" charset="2"/>
              <a:buNone/>
            </a:pPr>
            <a:endParaRPr lang="en-US" sz="2800" u="sng" dirty="0"/>
          </a:p>
          <a:p>
            <a:pPr lvl="1">
              <a:buFont typeface="Wingdings 3" pitchFamily="18" charset="2"/>
              <a:buNone/>
            </a:pPr>
            <a:r>
              <a:rPr lang="en-US" sz="2800" dirty="0"/>
              <a:t>And for more information, please visit: </a:t>
            </a:r>
          </a:p>
          <a:p>
            <a:pPr lvl="1">
              <a:buFont typeface="Wingdings 3" pitchFamily="18" charset="2"/>
              <a:buNone/>
            </a:pPr>
            <a:r>
              <a:rPr lang="en-US" sz="2800" u="sng" dirty="0">
                <a:hlinkClick r:id="rId3"/>
              </a:rPr>
              <a:t>http://hss.fullerton.edu/agingstudies</a:t>
            </a:r>
            <a:r>
              <a:rPr lang="en-US" sz="2800" u="sng" dirty="0"/>
              <a:t> </a:t>
            </a:r>
            <a:endParaRPr lang="en-US" sz="2800" dirty="0"/>
          </a:p>
          <a:p>
            <a:pPr lvl="1">
              <a:buFont typeface="Wingdings 3" pitchFamily="18" charset="2"/>
              <a:buNone/>
            </a:pPr>
            <a:endParaRPr lang="en-US" sz="2800" dirty="0"/>
          </a:p>
          <a:p>
            <a:r>
              <a:rPr lang="en-US" sz="2800" dirty="0"/>
              <a:t>WHY NOT CHECK US OUT?</a:t>
            </a:r>
          </a:p>
          <a:p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1C378-C22A-45A6-851F-12C737A71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08" y="1032211"/>
            <a:ext cx="2019300" cy="2889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67DD5-BAA8-4877-8A7D-022507C4B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3" y="4219303"/>
            <a:ext cx="2298655" cy="18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30E76-2A9C-4838-9003-AF5C8166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94" y="5483134"/>
            <a:ext cx="2085159" cy="1374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78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F62C40-E23A-4EEE-A511-184E4EA63194}"/>
              </a:ext>
            </a:extLst>
          </p:cNvPr>
          <p:cNvSpPr txBox="1">
            <a:spLocks/>
          </p:cNvSpPr>
          <p:nvPr/>
        </p:nvSpPr>
        <p:spPr>
          <a:xfrm>
            <a:off x="236764" y="600891"/>
            <a:ext cx="7886700" cy="500664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3600" b="1"/>
              <a:t>AGING STUDIES IS…</a:t>
            </a:r>
            <a:endParaRPr lang="en-US" sz="2800"/>
          </a:p>
          <a:p>
            <a:pPr marL="0" lvl="1" indent="0">
              <a:buSzPct val="80000"/>
              <a:buFont typeface="Wingdings 3" pitchFamily="18" charset="2"/>
              <a:buNone/>
            </a:pPr>
            <a:r>
              <a:rPr lang="en-US" sz="2800"/>
              <a:t>Field of study that focuses on understanding the biological, psychological, social, political and cultural factors that influence people’s lives.</a:t>
            </a:r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 sz="1800"/>
          </a:p>
          <a:p>
            <a:pPr marL="0" lvl="1" indent="0">
              <a:buSzPct val="80000"/>
              <a:buFont typeface="Wingdings 3" pitchFamily="18" charset="2"/>
              <a:buNone/>
            </a:pPr>
            <a:br>
              <a:rPr lang="en-US"/>
            </a:br>
            <a:endParaRPr lang="en-US"/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2FD62-8378-4398-87C4-0B5AD3DB8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1" y="2914650"/>
            <a:ext cx="4078510" cy="340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4EB8AC6-BE77-4EFC-99E6-F0CBB6525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47" y="2727904"/>
            <a:ext cx="2372504" cy="159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53F3353-3538-49DB-BB30-DD328FA40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22" y="4592985"/>
            <a:ext cx="2481383" cy="172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3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07B384-2EEE-4BC0-B9C2-DD00FCC15D6A}"/>
              </a:ext>
            </a:extLst>
          </p:cNvPr>
          <p:cNvSpPr txBox="1">
            <a:spLocks/>
          </p:cNvSpPr>
          <p:nvPr/>
        </p:nvSpPr>
        <p:spPr>
          <a:xfrm>
            <a:off x="496390" y="431074"/>
            <a:ext cx="8311514" cy="663593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SzPct val="80000"/>
              <a:buFont typeface="Wingdings 3" pitchFamily="18" charset="2"/>
              <a:buNone/>
            </a:pPr>
            <a:r>
              <a:rPr lang="en-US" sz="3900" b="1"/>
              <a:t>WHY PURSUE A MINOR IN AGING STUDIES </a:t>
            </a:r>
          </a:p>
          <a:p>
            <a:pPr lvl="1" indent="-198882">
              <a:buSzPct val="80000"/>
              <a:buFont typeface="Wingdings 2"/>
              <a:buChar char=""/>
            </a:pPr>
            <a:endParaRPr lang="en-US"/>
          </a:p>
          <a:p>
            <a:pPr marL="0" lvl="1" indent="0">
              <a:buSzPct val="80000"/>
              <a:buFont typeface="Wingdings" charset="2"/>
              <a:buChar char="v"/>
            </a:pPr>
            <a:r>
              <a:rPr lang="en-US" sz="3000"/>
              <a:t>Emerging multi-disciplinary field </a:t>
            </a:r>
          </a:p>
          <a:p>
            <a:pPr marL="0" lvl="1" indent="0">
              <a:buSzPct val="80000"/>
              <a:buFont typeface="Wingdings" charset="2"/>
              <a:buChar char="v"/>
            </a:pPr>
            <a:r>
              <a:rPr lang="en-US" sz="3000"/>
              <a:t>Unprecedented growth of the older population </a:t>
            </a:r>
          </a:p>
          <a:p>
            <a:pPr marL="0" lvl="1" indent="0">
              <a:buSzPct val="80000"/>
              <a:buFont typeface="Wingdings" charset="2"/>
              <a:buChar char="v"/>
            </a:pPr>
            <a:r>
              <a:rPr lang="en-US" sz="3000"/>
              <a:t>Growing demand for well-trained specialists</a:t>
            </a:r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 sz="1800">
              <a:cs typeface="Helvetica" panose="020B0604020202020204" pitchFamily="34" charset="0"/>
            </a:endParaRPr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 sz="3300"/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 sz="3300"/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 sz="3300"/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 sz="3300"/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 sz="3300"/>
          </a:p>
          <a:p>
            <a:pPr marL="0" lvl="1" indent="0">
              <a:buSzPct val="80000"/>
              <a:buFont typeface="Wingdings" charset="2"/>
              <a:buChar char="v"/>
            </a:pPr>
            <a:endParaRPr lang="en-US" sz="3300"/>
          </a:p>
          <a:p>
            <a:pPr marL="0" lvl="1" indent="0">
              <a:buSzPct val="80000"/>
              <a:buFont typeface="Wingdings" charset="2"/>
              <a:buChar char="v"/>
            </a:pPr>
            <a:endParaRPr lang="en-US" sz="3300"/>
          </a:p>
          <a:p>
            <a:pPr marL="0" lvl="1" indent="0">
              <a:buSzPct val="80000"/>
              <a:buFont typeface="Wingdings" charset="2"/>
              <a:buChar char="v"/>
            </a:pPr>
            <a:endParaRPr lang="en-US" sz="3300"/>
          </a:p>
          <a:p>
            <a:pPr marL="0" lvl="1" indent="0">
              <a:buSzPct val="80000"/>
              <a:buFont typeface="Wingdings" charset="2"/>
              <a:buChar char="v"/>
            </a:pPr>
            <a:r>
              <a:rPr lang="en-US" sz="3300"/>
              <a:t>Graying of America. </a:t>
            </a:r>
          </a:p>
          <a:p>
            <a:pPr marL="0" lvl="1" indent="0">
              <a:buSzPct val="80000"/>
              <a:buFont typeface="Wingdings 3" pitchFamily="18" charset="2"/>
              <a:buNone/>
            </a:pPr>
            <a:r>
              <a:rPr lang="en-US" sz="3300"/>
              <a:t>-2010: 40 million Americans 65+ (13%)</a:t>
            </a:r>
          </a:p>
          <a:p>
            <a:pPr marL="0" lvl="1" indent="0">
              <a:buSzPct val="80000"/>
              <a:buFont typeface="Wingdings 3" pitchFamily="18" charset="2"/>
              <a:buNone/>
            </a:pPr>
            <a:r>
              <a:rPr lang="en-US" sz="3300"/>
              <a:t>-2020: 16.5% of Americans will be 65+ (54 million)</a:t>
            </a:r>
          </a:p>
          <a:p>
            <a:pPr marL="0" lvl="1" indent="0">
              <a:buSzPct val="80000"/>
              <a:buFont typeface="Wingdings 3" pitchFamily="18" charset="2"/>
              <a:buNone/>
            </a:pPr>
            <a:r>
              <a:rPr lang="en-US" sz="3300"/>
              <a:t>-2030: 19% (72 million); 1 out of 5 people</a:t>
            </a:r>
          </a:p>
          <a:p>
            <a:pPr marL="178308" lvl="2" indent="0">
              <a:buSzPct val="80000"/>
              <a:buFont typeface="Wingdings" charset="2"/>
              <a:buChar char="v"/>
            </a:pPr>
            <a:endParaRPr lang="en-US" sz="1350"/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/>
          </a:p>
          <a:p>
            <a:pPr marL="0" lvl="1" indent="0">
              <a:buSzPct val="80000"/>
              <a:buFont typeface="Wingdings 3" pitchFamily="18" charset="2"/>
              <a:buNone/>
            </a:pPr>
            <a:endParaRPr lang="en-US"/>
          </a:p>
          <a:p>
            <a:endParaRPr lang="en-US" dirty="0"/>
          </a:p>
        </p:txBody>
      </p:sp>
      <p:pic>
        <p:nvPicPr>
          <p:cNvPr id="3" name="Picture 2" descr="chart showing growth of global aging population over time, from 0.5 billion in 1990 to 3.1 billion by 2100.">
            <a:extLst>
              <a:ext uri="{FF2B5EF4-FFF2-40B4-BE49-F238E27FC236}">
                <a16:creationId xmlns:a16="http://schemas.microsoft.com/office/drawing/2014/main" id="{DCE3510F-163F-4451-9980-8C6DC40781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9" y="2246811"/>
            <a:ext cx="3827417" cy="2873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14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1935-D133-4B0C-AB0B-952B7772F04E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0345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AGING studies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6B24D-1E11-4A96-8DA0-23B3DABD9D67}"/>
              </a:ext>
            </a:extLst>
          </p:cNvPr>
          <p:cNvSpPr txBox="1">
            <a:spLocks/>
          </p:cNvSpPr>
          <p:nvPr/>
        </p:nvSpPr>
        <p:spPr>
          <a:xfrm>
            <a:off x="768096" y="1436914"/>
            <a:ext cx="7290055" cy="487244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  <a:t>Students, regardless of their discipline or field, will come into contact with the aging population and their families. Become more marketable with coursework in aging!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cs typeface="Helvetica" panose="020B0604020202020204" pitchFamily="34" charset="0"/>
              </a:rPr>
              <a:t>Aging is currently one of the top 10 careers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>
              <a:solidFill>
                <a:schemeClr val="accent1">
                  <a:lumMod val="75000"/>
                </a:schemeClr>
              </a:solidFill>
              <a:cs typeface="Helvetica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80CE0-60F4-45A0-B78D-97450B80D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69" y="4491109"/>
            <a:ext cx="2782387" cy="190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11D5AA4-6B44-4E38-8378-B9889F49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87" y="3683725"/>
            <a:ext cx="3262824" cy="2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9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7C06-C011-4B55-857A-17CC21CDD774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CSUF?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9F93-BB66-4B24-B058-9A88A68B4FC0}"/>
              </a:ext>
            </a:extLst>
          </p:cNvPr>
          <p:cNvSpPr txBox="1">
            <a:spLocks/>
          </p:cNvSpPr>
          <p:nvPr/>
        </p:nvSpPr>
        <p:spPr>
          <a:xfrm>
            <a:off x="447229" y="2420874"/>
            <a:ext cx="7756779" cy="334937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Minor = 21 units, Major overlap, GE overlap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hlinkClick r:id="rId2"/>
              </a:rPr>
              <a:t>http://hss.fullerton.edu/agingstudies/minorreqs/</a:t>
            </a:r>
            <a:r>
              <a:rPr lang="en-US" sz="2400" dirty="0"/>
              <a:t>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Sigma Phi Omega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Scholarships, 5</a:t>
            </a:r>
            <a:r>
              <a:rPr lang="en-US" sz="2800" baseline="30000" dirty="0"/>
              <a:t>+</a:t>
            </a:r>
            <a:r>
              <a:rPr lang="en-US" sz="2800" dirty="0"/>
              <a:t>, up to $2500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100" dirty="0"/>
              <a:t>  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sz="2250" dirty="0"/>
          </a:p>
        </p:txBody>
      </p:sp>
      <p:pic>
        <p:nvPicPr>
          <p:cNvPr id="4" name="Picture 2" descr="Image result for tuffy csuf">
            <a:extLst>
              <a:ext uri="{FF2B5EF4-FFF2-40B4-BE49-F238E27FC236}">
                <a16:creationId xmlns:a16="http://schemas.microsoft.com/office/drawing/2014/main" id="{13B8C82F-B5E2-4D12-9904-3AEA3B0A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61" y="387321"/>
            <a:ext cx="3239256" cy="20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0F1BC-5E20-4485-B6F7-250A6EAE9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80" y="4667468"/>
            <a:ext cx="1384012" cy="143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A674F-7A8E-47D4-9372-CA3558C49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3354270"/>
            <a:ext cx="2730137" cy="30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9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B4B4-A71C-4254-B773-5C045C14F998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AGING STUDIES </a:t>
            </a:r>
            <a:r>
              <a:rPr lang="en-US" dirty="0" err="1"/>
              <a:t>MInor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5B5C16-E1D0-4319-8B2B-D8D85ADB11B1}"/>
              </a:ext>
            </a:extLst>
          </p:cNvPr>
          <p:cNvSpPr txBox="1">
            <a:spLocks/>
          </p:cNvSpPr>
          <p:nvPr/>
        </p:nvSpPr>
        <p:spPr>
          <a:xfrm>
            <a:off x="768095" y="1694414"/>
            <a:ext cx="7290055" cy="42245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21 Units = 7 classes*</a:t>
            </a:r>
          </a:p>
          <a:p>
            <a:r>
              <a:rPr lang="en-US" sz="3200" dirty="0"/>
              <a:t> 3 classes can overlap with the major</a:t>
            </a:r>
          </a:p>
          <a:p>
            <a:r>
              <a:rPr lang="en-US" sz="3200" dirty="0"/>
              <a:t> Some classes fulfill GE requirements (e.g.,</a:t>
            </a:r>
          </a:p>
          <a:p>
            <a:r>
              <a:rPr lang="en-US" sz="3200" dirty="0"/>
              <a:t>   AGNG 133; AGNG 313)</a:t>
            </a:r>
          </a:p>
          <a:p>
            <a:r>
              <a:rPr lang="en-US" sz="3200" dirty="0"/>
              <a:t> Courses taught by dozens of faculty from</a:t>
            </a:r>
          </a:p>
          <a:p>
            <a:r>
              <a:rPr lang="en-US" sz="3200" dirty="0"/>
              <a:t>  various academic disciplines</a:t>
            </a:r>
          </a:p>
          <a:p>
            <a:r>
              <a:rPr lang="en-US" sz="3200" i="1" dirty="0"/>
              <a:t>* </a:t>
            </a:r>
            <a:r>
              <a:rPr lang="en-US" sz="2800" i="1" dirty="0"/>
              <a:t>fewer courses required if a community college Aging Studies/Gerontology certificate was completed</a:t>
            </a:r>
          </a:p>
        </p:txBody>
      </p:sp>
    </p:spTree>
    <p:extLst>
      <p:ext uri="{BB962C8B-B14F-4D97-AF65-F5344CB8AC3E}">
        <p14:creationId xmlns:p14="http://schemas.microsoft.com/office/powerpoint/2010/main" val="267113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7E37-8B8E-4859-ACD7-D282267640DF}"/>
              </a:ext>
            </a:extLst>
          </p:cNvPr>
          <p:cNvSpPr txBox="1">
            <a:spLocks/>
          </p:cNvSpPr>
          <p:nvPr/>
        </p:nvSpPr>
        <p:spPr>
          <a:xfrm>
            <a:off x="768096" y="254000"/>
            <a:ext cx="7290054" cy="977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Potential Classes (* = GE)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E832-96AC-4B9B-9035-6363494D2C5B}"/>
              </a:ext>
            </a:extLst>
          </p:cNvPr>
          <p:cNvSpPr txBox="1">
            <a:spLocks/>
          </p:cNvSpPr>
          <p:nvPr/>
        </p:nvSpPr>
        <p:spPr>
          <a:xfrm>
            <a:off x="406400" y="892853"/>
            <a:ext cx="8331199" cy="5524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b="1" dirty="0"/>
              <a:t>Lower-Division Requirements (3 units)</a:t>
            </a:r>
          </a:p>
          <a:p>
            <a:r>
              <a:rPr lang="en-US" sz="5100" dirty="0"/>
              <a:t>Aging Studies 133 Introduction to Gerontology (3)* (Same course as HUSR 133, PSYC 133, PUBH 133, and SOCI 133)</a:t>
            </a:r>
            <a:br>
              <a:rPr lang="en-US" sz="5100" dirty="0"/>
            </a:br>
            <a:br>
              <a:rPr lang="en-US" sz="5100" dirty="0"/>
            </a:br>
            <a:r>
              <a:rPr lang="en-US" sz="5100" b="1" dirty="0"/>
              <a:t>Upper-Division Requirements (9 units from the following)</a:t>
            </a:r>
          </a:p>
          <a:p>
            <a:r>
              <a:rPr lang="en-US" sz="5100" dirty="0"/>
              <a:t>Aging Studies 313 California Gold: Diversity and Aging (3)* </a:t>
            </a:r>
          </a:p>
          <a:p>
            <a:r>
              <a:rPr lang="en-US" sz="5100" dirty="0"/>
              <a:t>Biology 306 Biology of Aging (3)*</a:t>
            </a:r>
          </a:p>
          <a:p>
            <a:r>
              <a:rPr lang="en-US" sz="5100" dirty="0"/>
              <a:t>Kinesiology 454 Physical Dimensions of Aging (3)</a:t>
            </a:r>
          </a:p>
          <a:p>
            <a:r>
              <a:rPr lang="en-US" sz="5100" dirty="0"/>
              <a:t>Psychology 362 Psychology of Aging (3)*</a:t>
            </a:r>
          </a:p>
          <a:p>
            <a:r>
              <a:rPr lang="en-US" sz="5100" dirty="0"/>
              <a:t>Sociology 443 Sociology of Aging (3)</a:t>
            </a:r>
            <a:br>
              <a:rPr lang="en-US" sz="5100" b="1" dirty="0"/>
            </a:br>
            <a:endParaRPr lang="en-US" sz="5100" b="1" dirty="0"/>
          </a:p>
          <a:p>
            <a:pPr>
              <a:spcBef>
                <a:spcPts val="0"/>
              </a:spcBef>
            </a:pPr>
            <a:r>
              <a:rPr lang="en-US" sz="5100" b="1" dirty="0"/>
              <a:t>Internship (3 units)</a:t>
            </a:r>
          </a:p>
          <a:p>
            <a:r>
              <a:rPr lang="en-US" sz="5100" dirty="0"/>
              <a:t>One three-unit internship at the 300/400 level in a related field. An internship is a supervised experience working within the community.</a:t>
            </a:r>
            <a:r>
              <a:rPr lang="en-US" sz="5100" b="1" dirty="0"/>
              <a:t> </a:t>
            </a:r>
            <a:r>
              <a:rPr lang="en-US" sz="5100" dirty="0"/>
              <a:t>Internships are coordinated through the student’s major department. You may also take AGNG 495, the Aging Studies Internship Class.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0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655F-5BB7-4332-A171-3238CF6ABA6E}"/>
              </a:ext>
            </a:extLst>
          </p:cNvPr>
          <p:cNvSpPr txBox="1">
            <a:spLocks/>
          </p:cNvSpPr>
          <p:nvPr/>
        </p:nvSpPr>
        <p:spPr>
          <a:xfrm>
            <a:off x="342900" y="355600"/>
            <a:ext cx="8572500" cy="1729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Choose from the following Electives (6 UNITS)</a:t>
            </a:r>
            <a:br>
              <a:rPr lang="en-US" sz="4000"/>
            </a:br>
            <a:r>
              <a:rPr lang="en-US"/>
              <a:t> </a:t>
            </a:r>
            <a:r>
              <a:rPr lang="en-US" sz="4000"/>
              <a:t>* = offers at least one GE course</a:t>
            </a:r>
            <a:endParaRPr lang="en-US" sz="40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6D57DF8-246A-4108-9993-27A46CED3571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356616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AGNG (4) *</a:t>
            </a:r>
          </a:p>
          <a:p>
            <a:r>
              <a:rPr lang="en-US" sz="2400"/>
              <a:t>ANTHRO (2)</a:t>
            </a:r>
          </a:p>
          <a:p>
            <a:r>
              <a:rPr lang="en-US" sz="2400"/>
              <a:t>BIO (3) *</a:t>
            </a:r>
          </a:p>
          <a:p>
            <a:r>
              <a:rPr lang="en-US" sz="2400"/>
              <a:t>CAS (1) *</a:t>
            </a:r>
          </a:p>
          <a:p>
            <a:r>
              <a:rPr lang="en-US" sz="2400"/>
              <a:t>FIN (2)</a:t>
            </a:r>
          </a:p>
          <a:p>
            <a:r>
              <a:rPr lang="en-US" sz="2400"/>
              <a:t>HCOM (2) *</a:t>
            </a:r>
          </a:p>
          <a:p>
            <a:r>
              <a:rPr lang="en-US" sz="2400"/>
              <a:t>HUSR (9) *</a:t>
            </a:r>
          </a:p>
          <a:p>
            <a:r>
              <a:rPr lang="en-US" sz="2400"/>
              <a:t>KNES (6) *</a:t>
            </a:r>
          </a:p>
          <a:p>
            <a:endParaRPr lang="en-US" sz="24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E78FCE6-4FC1-48CE-8139-8D23DF1C8DE9}"/>
              </a:ext>
            </a:extLst>
          </p:cNvPr>
          <p:cNvSpPr txBox="1">
            <a:spLocks/>
          </p:cNvSpPr>
          <p:nvPr/>
        </p:nvSpPr>
        <p:spPr>
          <a:xfrm>
            <a:off x="4491990" y="2286000"/>
            <a:ext cx="356616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MGMT (1)</a:t>
            </a:r>
          </a:p>
          <a:p>
            <a:r>
              <a:rPr lang="en-US" sz="2400" dirty="0"/>
              <a:t>MKTG (1)</a:t>
            </a:r>
          </a:p>
          <a:p>
            <a:r>
              <a:rPr lang="en-US" sz="2400" dirty="0"/>
              <a:t>NURS (1)</a:t>
            </a:r>
          </a:p>
          <a:p>
            <a:r>
              <a:rPr lang="en-US" sz="2400" dirty="0"/>
              <a:t>PHIL (1) *</a:t>
            </a:r>
          </a:p>
          <a:p>
            <a:r>
              <a:rPr lang="en-US" sz="2400" dirty="0"/>
              <a:t>PSYC (9)</a:t>
            </a:r>
          </a:p>
          <a:p>
            <a:r>
              <a:rPr lang="en-US" sz="2400" dirty="0"/>
              <a:t>PUBH (6) *</a:t>
            </a:r>
          </a:p>
          <a:p>
            <a:r>
              <a:rPr lang="en-US" sz="2400" dirty="0"/>
              <a:t>SOCI (6) *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573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7531A19-161F-4A69-9484-1660C62EBB81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How to add the aging Studies MInor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B254AF5-3E55-47A5-BC43-0FCA21A2DF39}"/>
              </a:ext>
            </a:extLst>
          </p:cNvPr>
          <p:cNvSpPr txBox="1">
            <a:spLocks/>
          </p:cNvSpPr>
          <p:nvPr/>
        </p:nvSpPr>
        <p:spPr>
          <a:xfrm>
            <a:off x="768096" y="1905000"/>
            <a:ext cx="7607808" cy="4404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the online Major/Minor Change Form: </a:t>
            </a:r>
            <a:r>
              <a:rPr lang="en-US" sz="2400" dirty="0">
                <a:hlinkClick r:id="rId2"/>
              </a:rPr>
              <a:t>http://records.fullerton.edu/resources/majorminorform.php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Submit the form (online) to the </a:t>
            </a:r>
            <a:r>
              <a:rPr lang="en-US" sz="2400" dirty="0">
                <a:hlinkClick r:id="rId3"/>
              </a:rPr>
              <a:t>Aging Studies Academic Program</a:t>
            </a:r>
            <a:r>
              <a:rPr lang="en-US" sz="2400" dirty="0"/>
              <a:t> for approval and signature. 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400" dirty="0"/>
              <a:t> 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400" dirty="0"/>
              <a:t>Addition of a first minor is free.</a:t>
            </a:r>
          </a:p>
        </p:txBody>
      </p:sp>
    </p:spTree>
    <p:extLst>
      <p:ext uri="{BB962C8B-B14F-4D97-AF65-F5344CB8AC3E}">
        <p14:creationId xmlns:p14="http://schemas.microsoft.com/office/powerpoint/2010/main" val="731350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1792</TotalTime>
  <Words>605</Words>
  <Application>Microsoft Macintosh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Tw Cen MT</vt:lpstr>
      <vt:lpstr>Tw Cen MT Condensed</vt:lpstr>
      <vt:lpstr>Wingdings</vt:lpstr>
      <vt:lpstr>Wingdings 2</vt:lpstr>
      <vt:lpstr>Wingdings 3</vt:lpstr>
      <vt:lpstr>Integral</vt:lpstr>
      <vt:lpstr> CSUF Aging Studies  Academic Program        Looking towards the future….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Gerontology Academic Program, CSUF</dc:title>
  <dc:creator>Gerontology</dc:creator>
  <cp:lastModifiedBy>Zettel-Watson, Laura</cp:lastModifiedBy>
  <cp:revision>34</cp:revision>
  <dcterms:created xsi:type="dcterms:W3CDTF">2018-10-12T17:49:06Z</dcterms:created>
  <dcterms:modified xsi:type="dcterms:W3CDTF">2021-03-25T18:21:32Z</dcterms:modified>
</cp:coreProperties>
</file>