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park.adobe.com/page/bftbb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xbusiness.com/features/these-are-the-college-majors-with-the-highest-and-lowest-unemployment-rates" TargetMode="External"/><Relationship Id="rId2" Type="http://schemas.openxmlformats.org/officeDocument/2006/relationships/hyperlink" Target="https://heytutor.com/blog/college-majors-with-the-highest-lowest-unemployment-rat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RELIGIOUS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 </a:t>
            </a:r>
          </a:p>
          <a:p>
            <a:r>
              <a:rPr lang="en-US" dirty="0"/>
              <a:t>Zakyi Ibrahim, Chair</a:t>
            </a:r>
          </a:p>
          <a:p>
            <a:r>
              <a:rPr lang="en-US" dirty="0"/>
              <a:t>California state university, Fullerton</a:t>
            </a:r>
          </a:p>
        </p:txBody>
      </p:sp>
    </p:spTree>
    <p:extLst>
      <p:ext uri="{BB962C8B-B14F-4D97-AF65-F5344CB8AC3E}">
        <p14:creationId xmlns:p14="http://schemas.microsoft.com/office/powerpoint/2010/main" val="8529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7625" marR="47625" fontAlgn="base">
              <a:lnSpc>
                <a:spcPct val="107000"/>
              </a:lnSpc>
              <a:spcBef>
                <a:spcPts val="0"/>
              </a:spcBef>
            </a:pPr>
            <a:br>
              <a:rPr lang="en-US" b="1" dirty="0"/>
            </a:br>
            <a:r>
              <a:rPr lang="en-US" sz="4400" b="1" dirty="0"/>
              <a:t>Why major in religion at </a:t>
            </a:r>
            <a:br>
              <a:rPr lang="en-US" sz="4400" b="1" dirty="0"/>
            </a:br>
            <a:r>
              <a:rPr lang="en-US" sz="4400" b="1" dirty="0"/>
              <a:t>a state university?</a:t>
            </a:r>
            <a:br>
              <a:rPr lang="en-US" sz="4400" dirty="0"/>
            </a:b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fontAlgn="base"/>
            <a:r>
              <a:rPr lang="en-US" i="1" dirty="0"/>
              <a:t>Established major at many public universities since the 1960s. </a:t>
            </a:r>
            <a:endParaRPr lang="en-US" dirty="0"/>
          </a:p>
          <a:p>
            <a:pPr lvl="0" fontAlgn="base"/>
            <a:r>
              <a:rPr lang="en-US" i="1" dirty="0"/>
              <a:t>Religion needed to be studied academically because of its powerful influence on the lives of so many millions of people. </a:t>
            </a:r>
            <a:endParaRPr lang="en-US" dirty="0"/>
          </a:p>
          <a:p>
            <a:pPr lvl="0" fontAlgn="base"/>
            <a:r>
              <a:rPr lang="en-US" i="1" dirty="0"/>
              <a:t>Growing cultural and religious diversity of American society. </a:t>
            </a:r>
            <a:endParaRPr lang="en-US" dirty="0"/>
          </a:p>
          <a:p>
            <a:pPr lvl="0" fontAlgn="base"/>
            <a:r>
              <a:rPr lang="en-US" i="1" dirty="0"/>
              <a:t>It affects international relations, U.S. politics and ethical controversies.</a:t>
            </a:r>
            <a:endParaRPr lang="en-US" dirty="0"/>
          </a:p>
          <a:p>
            <a:pPr lvl="0" fontAlgn="base"/>
            <a:r>
              <a:rPr lang="en-US" i="1" dirty="0"/>
              <a:t>Understanding of the religious beliefs and practices of students/ clients/ colleagues.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5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Why this Department?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algn="ctr" fontAlgn="base"/>
            <a:r>
              <a:rPr lang="en-US" sz="3600" i="1" dirty="0"/>
              <a:t>Diverse and Talented Faculty</a:t>
            </a:r>
            <a:r>
              <a:rPr lang="en-US" sz="3600" b="1" i="1" dirty="0"/>
              <a:t> </a:t>
            </a:r>
            <a:endParaRPr lang="en-US" sz="3600" dirty="0"/>
          </a:p>
          <a:p>
            <a:pPr lvl="0" algn="ctr" fontAlgn="base"/>
            <a:r>
              <a:rPr lang="en-US" sz="3600" i="1" dirty="0"/>
              <a:t>Availability of Faculty </a:t>
            </a:r>
            <a:endParaRPr lang="en-US" sz="3600" dirty="0"/>
          </a:p>
          <a:p>
            <a:pPr lvl="0" algn="ctr" fontAlgn="base"/>
            <a:r>
              <a:rPr lang="en-US" sz="3600" i="1" dirty="0"/>
              <a:t>Flexible Offerings and schedule (prime time/ in-person/ online)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2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Nature of courses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fontAlgn="base"/>
            <a:r>
              <a:rPr lang="en-US" i="1" dirty="0"/>
              <a:t>Comparative approach </a:t>
            </a:r>
            <a:endParaRPr lang="en-US" dirty="0"/>
          </a:p>
          <a:p>
            <a:pPr lvl="0" fontAlgn="base"/>
            <a:r>
              <a:rPr lang="en-US" i="1" dirty="0"/>
              <a:t>ON world’s major religious traditions</a:t>
            </a:r>
            <a:endParaRPr lang="en-US" dirty="0"/>
          </a:p>
          <a:p>
            <a:pPr lvl="0" fontAlgn="base"/>
            <a:r>
              <a:rPr lang="en-US" i="1" dirty="0"/>
              <a:t>intersect and interact with others </a:t>
            </a:r>
            <a:endParaRPr lang="en-US" dirty="0"/>
          </a:p>
          <a:p>
            <a:pPr lvl="0" fontAlgn="base"/>
            <a:r>
              <a:rPr lang="en-US" i="1" dirty="0"/>
              <a:t>Thematic and topical</a:t>
            </a:r>
            <a:endParaRPr lang="en-US" dirty="0"/>
          </a:p>
          <a:p>
            <a:pPr lvl="0" fontAlgn="base"/>
            <a:r>
              <a:rPr lang="en-US" i="1" dirty="0"/>
              <a:t>focus on religion and other spheres of life</a:t>
            </a:r>
            <a:endParaRPr lang="en-US" dirty="0"/>
          </a:p>
          <a:p>
            <a:pPr lvl="0" fontAlgn="base"/>
            <a:r>
              <a:rPr lang="en-US" i="1" dirty="0"/>
              <a:t>analyze religion from the perspective of philosophy or the social sciences.   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3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What can I do with a degree in religion?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en-US" sz="1900" i="1" dirty="0"/>
              <a:t>Spark Page: </a:t>
            </a:r>
            <a:r>
              <a:rPr lang="en-US" sz="1900" dirty="0">
                <a:hlinkClick r:id="rId2"/>
              </a:rPr>
              <a:t>https://spark.adobe.com/page/bftbb/</a:t>
            </a:r>
            <a:endParaRPr lang="en-US" sz="1900" i="1" dirty="0"/>
          </a:p>
          <a:p>
            <a:pPr lvl="0" fontAlgn="base"/>
            <a:r>
              <a:rPr lang="en-US" sz="3600" i="1" dirty="0"/>
              <a:t>Has the </a:t>
            </a:r>
            <a:r>
              <a:rPr lang="en-US" sz="3600" i="1" dirty="0">
                <a:solidFill>
                  <a:srgbClr val="FF0000"/>
                </a:solidFill>
              </a:rPr>
              <a:t>lowest unemployment </a:t>
            </a:r>
            <a:r>
              <a:rPr lang="en-US" sz="3600" i="1" dirty="0"/>
              <a:t>in the nation</a:t>
            </a:r>
            <a:endParaRPr lang="en-US" sz="3600" dirty="0"/>
          </a:p>
          <a:p>
            <a:pPr lvl="0" fontAlgn="base"/>
            <a:r>
              <a:rPr lang="en-US" sz="3600" i="1" dirty="0"/>
              <a:t>Offers a broad training in the liberal arts</a:t>
            </a:r>
            <a:endParaRPr lang="en-US" sz="3600" dirty="0"/>
          </a:p>
          <a:p>
            <a:pPr lvl="0" fontAlgn="base"/>
            <a:r>
              <a:rPr lang="en-US" sz="3600" i="1" dirty="0"/>
              <a:t>Preparation for eventual careers in such fields as </a:t>
            </a:r>
            <a:r>
              <a:rPr lang="en-US" sz="3600" i="1" dirty="0">
                <a:solidFill>
                  <a:srgbClr val="FF0000"/>
                </a:solidFill>
              </a:rPr>
              <a:t>law, education, counseling, social work and non-profits</a:t>
            </a:r>
            <a:r>
              <a:rPr lang="en-US" sz="3600" i="1" dirty="0"/>
              <a:t> and more.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0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can I do with a degree in religion?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en-US" sz="3000" i="1" dirty="0"/>
              <a:t>Ideal background for graduate study in religion/religious studies</a:t>
            </a:r>
            <a:endParaRPr lang="en-US" sz="3000" dirty="0"/>
          </a:p>
          <a:p>
            <a:pPr lvl="0" fontAlgn="base"/>
            <a:r>
              <a:rPr lang="en-US" sz="3000" i="1" dirty="0"/>
              <a:t>Excellent background for seminary studies</a:t>
            </a:r>
            <a:endParaRPr lang="en-US" sz="3000" dirty="0"/>
          </a:p>
          <a:p>
            <a:pPr lvl="0" fontAlgn="base"/>
            <a:r>
              <a:rPr lang="en-US" sz="3000" i="1" dirty="0"/>
              <a:t>Leads to a career in the religious ministry</a:t>
            </a:r>
            <a:endParaRPr lang="en-US" sz="3000" dirty="0"/>
          </a:p>
          <a:p>
            <a:pPr lvl="0" fontAlgn="base"/>
            <a:r>
              <a:rPr lang="en-US" sz="3000" i="1" dirty="0"/>
              <a:t>Opens up possibilities for </a:t>
            </a:r>
            <a:r>
              <a:rPr lang="en-US" sz="3000" i="1" dirty="0">
                <a:solidFill>
                  <a:schemeClr val="accent6">
                    <a:lumMod val="75000"/>
                  </a:schemeClr>
                </a:solidFill>
              </a:rPr>
              <a:t>teaching in higher education, parochial schools, and church, synagogue, mosque or temple religious education programs.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Majors with the lowest unemployment rates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3775" y="2621446"/>
            <a:ext cx="5105400" cy="3101622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6172200" y="2621446"/>
            <a:ext cx="5105400" cy="310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8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</a:t>
            </a:r>
            <a:r>
              <a:rPr lang="en-US" dirty="0"/>
              <a:t>and minors in </a:t>
            </a:r>
            <a:r>
              <a:rPr lang="en-US"/>
              <a:t>Religious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major</a:t>
            </a:r>
            <a:r>
              <a:rPr lang="en-US" dirty="0"/>
              <a:t>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 in Religious Studies</a:t>
            </a:r>
            <a:r>
              <a:rPr lang="en-US" dirty="0"/>
              <a:t> (36 Unites: 12 classes)</a:t>
            </a:r>
          </a:p>
          <a:p>
            <a:r>
              <a:rPr lang="en-US" b="1" dirty="0"/>
              <a:t>4 Minors</a:t>
            </a:r>
            <a:r>
              <a:rPr lang="en-US" dirty="0"/>
              <a:t>: (18 Units: 6 classes)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Religious Studies 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Christian Studies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Islamic Studies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Jewish Studies</a:t>
            </a:r>
          </a:p>
        </p:txBody>
      </p:sp>
    </p:spTree>
    <p:extLst>
      <p:ext uri="{BB962C8B-B14F-4D97-AF65-F5344CB8AC3E}">
        <p14:creationId xmlns:p14="http://schemas.microsoft.com/office/powerpoint/2010/main" val="69456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Source: Tutoring firm HeyTutor/ Fox Business: June 22, 2019</a:t>
            </a:r>
          </a:p>
          <a:p>
            <a:r>
              <a:rPr lang="en-US" b="1" dirty="0"/>
              <a:t>Data from a Federal Reserve Bank of New York analysis of U.S. Census Bureau 2016 &amp; 2017 American Community Survey.</a:t>
            </a:r>
          </a:p>
          <a:p>
            <a:r>
              <a:rPr lang="en-US" b="1" dirty="0"/>
              <a:t>The unemployment and underemployment rates shown are for recent college graduates (ages 22 to 27).</a:t>
            </a:r>
          </a:p>
          <a:p>
            <a:r>
              <a:rPr lang="en-US" u="sng" dirty="0">
                <a:hlinkClick r:id="rId2"/>
              </a:rPr>
              <a:t>https://heytutor.com/blog/college-majors-with-the-highest-lowest-unemployment-rates/</a:t>
            </a:r>
            <a:r>
              <a:rPr lang="en-US" dirty="0"/>
              <a:t>  (Hey Tutor)</a:t>
            </a:r>
          </a:p>
          <a:p>
            <a:r>
              <a:rPr lang="en-US" u="sng" dirty="0">
                <a:hlinkClick r:id="rId3"/>
              </a:rPr>
              <a:t>https://www.foxbusiness.com/features/these-are-the-college-majors-with-the-highest-and-lowest-unemployment-rates</a:t>
            </a:r>
            <a:r>
              <a:rPr lang="en-US" dirty="0"/>
              <a:t>      (Fox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3759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0</TotalTime>
  <Words>401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Droplet</vt:lpstr>
      <vt:lpstr>RELIGIOUS STUDIES</vt:lpstr>
      <vt:lpstr> Why major in religion at  a state university?  </vt:lpstr>
      <vt:lpstr>Why this Department? </vt:lpstr>
      <vt:lpstr>Nature of courses </vt:lpstr>
      <vt:lpstr>What can I do with a degree in religion? </vt:lpstr>
      <vt:lpstr>What can I do with a degree in religion?</vt:lpstr>
      <vt:lpstr>Majors with the lowest unemployment rates</vt:lpstr>
      <vt:lpstr>Major and minors in Religious Studies</vt:lpstr>
      <vt:lpstr>Sources</vt:lpstr>
    </vt:vector>
  </TitlesOfParts>
  <Company>CSU Fullerton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STUDIES</dc:title>
  <dc:creator>Ibrahim, Zakyi</dc:creator>
  <cp:lastModifiedBy> </cp:lastModifiedBy>
  <cp:revision>19</cp:revision>
  <cp:lastPrinted>2019-11-20T19:30:18Z</cp:lastPrinted>
  <dcterms:created xsi:type="dcterms:W3CDTF">2019-10-07T19:15:35Z</dcterms:created>
  <dcterms:modified xsi:type="dcterms:W3CDTF">2021-04-13T17:49:28Z</dcterms:modified>
</cp:coreProperties>
</file>