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57" r:id="rId4"/>
    <p:sldId id="258" r:id="rId5"/>
    <p:sldId id="262" r:id="rId6"/>
    <p:sldId id="261" r:id="rId7"/>
    <p:sldId id="263" r:id="rId8"/>
    <p:sldId id="265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F837E-4CAA-EE47-A593-F154C2B53080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2EFD4-3A71-E34B-AB2F-E2C0D0A1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6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EFD4-3A71-E34B-AB2F-E2C0D0A1DA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April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20,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at Cal State Fullerton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history minor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36654"/>
            <a:ext cx="7520940" cy="3443823"/>
          </a:xfrm>
        </p:spPr>
        <p:txBody>
          <a:bodyPr>
            <a:noAutofit/>
          </a:bodyPr>
          <a:lstStyle/>
          <a:p>
            <a:r>
              <a:rPr lang="en-US" sz="3200" dirty="0" smtClean="0"/>
              <a:t>-- 15 units total</a:t>
            </a:r>
          </a:p>
          <a:p>
            <a:r>
              <a:rPr lang="en-US" sz="3200" dirty="0" smtClean="0"/>
              <a:t>-- 6 lower-division units (any combination of U.S. or World history)</a:t>
            </a:r>
          </a:p>
          <a:p>
            <a:r>
              <a:rPr lang="en-US" sz="3200" dirty="0" smtClean="0"/>
              <a:t>-- 9 upper-division units (any combination of 300 or 400-level History courses)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769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en-US" dirty="0" smtClean="0"/>
              <a:t>Our faculty --- Teachers, scholars, advisors, mentors!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03770"/>
            <a:ext cx="7520940" cy="327670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-- Teach exciting and fun courses</a:t>
            </a:r>
          </a:p>
          <a:p>
            <a:r>
              <a:rPr lang="en-US" sz="1800" dirty="0" smtClean="0"/>
              <a:t>-- Advise students on coursework and requirements in the major </a:t>
            </a:r>
          </a:p>
          <a:p>
            <a:r>
              <a:rPr lang="en-US" sz="1800" dirty="0" smtClean="0"/>
              <a:t>-- Advise majors who want to become teachers</a:t>
            </a:r>
          </a:p>
          <a:p>
            <a:r>
              <a:rPr lang="en-US" sz="1800" dirty="0" smtClean="0"/>
              <a:t>-- Advise majors interested in internships</a:t>
            </a:r>
          </a:p>
          <a:p>
            <a:r>
              <a:rPr lang="en-US" sz="1800" dirty="0" smtClean="0"/>
              <a:t>-- Mentor students and guide them through research projects, </a:t>
            </a:r>
            <a:r>
              <a:rPr lang="en-US" sz="1800" dirty="0" err="1" smtClean="0"/>
              <a:t>graduat</a:t>
            </a:r>
            <a:r>
              <a:rPr lang="en-US" sz="1800" dirty="0" smtClean="0"/>
              <a:t> school applications, and careers beyond</a:t>
            </a:r>
          </a:p>
          <a:p>
            <a:r>
              <a:rPr lang="en-US" sz="1800" dirty="0" smtClean="0"/>
              <a:t>-- Connect students to university resources and our alumni</a:t>
            </a:r>
          </a:p>
          <a:p>
            <a:r>
              <a:rPr lang="en-US" sz="1800" dirty="0" smtClean="0"/>
              <a:t>-- Conduct research, present at conferences, and publish books and articles </a:t>
            </a:r>
          </a:p>
        </p:txBody>
      </p:sp>
    </p:spTree>
    <p:extLst>
      <p:ext uri="{BB962C8B-B14F-4D97-AF65-F5344CB8AC3E}">
        <p14:creationId xmlns:p14="http://schemas.microsoft.com/office/powerpoint/2010/main" val="15499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-- 45 units </a:t>
            </a:r>
            <a:r>
              <a:rPr lang="en-US" sz="2000" dirty="0" smtClean="0"/>
              <a:t>total—15 courses</a:t>
            </a:r>
          </a:p>
          <a:p>
            <a:r>
              <a:rPr lang="en-US" sz="2000" dirty="0" smtClean="0"/>
              <a:t>-- 12 units (4 courses), Lower-division U.S. and World History</a:t>
            </a:r>
          </a:p>
          <a:p>
            <a:r>
              <a:rPr lang="en-US" sz="2000" dirty="0" smtClean="0"/>
              <a:t>-- 6 units (2 courses), Upper-division “core </a:t>
            </a:r>
            <a:r>
              <a:rPr lang="en-US" sz="2000" dirty="0"/>
              <a:t>c</a:t>
            </a:r>
            <a:r>
              <a:rPr lang="en-US" sz="2000" dirty="0" smtClean="0"/>
              <a:t>ourses”: HIST 300A (Historical Thinking) and 300B (Historical Writing) </a:t>
            </a:r>
          </a:p>
          <a:p>
            <a:r>
              <a:rPr lang="en-US" sz="2000" dirty="0" smtClean="0"/>
              <a:t>-- 18 units (6 courses), </a:t>
            </a:r>
            <a:r>
              <a:rPr lang="en-US" sz="2000" dirty="0"/>
              <a:t>U</a:t>
            </a:r>
            <a:r>
              <a:rPr lang="en-US" sz="2000" dirty="0" smtClean="0"/>
              <a:t>pper-division History divided into Geographical Areas: U.S., Europe, World/Comparative, and “Non-West” (Asia, Latin America, Middle East, Africa)</a:t>
            </a:r>
          </a:p>
          <a:p>
            <a:r>
              <a:rPr lang="en-US" sz="2000" dirty="0" smtClean="0"/>
              <a:t>-- 6 units (2 courses), </a:t>
            </a:r>
            <a:r>
              <a:rPr lang="en-US" sz="2000" dirty="0"/>
              <a:t>U</a:t>
            </a:r>
            <a:r>
              <a:rPr lang="en-US" sz="2000" dirty="0" smtClean="0"/>
              <a:t>pper-division History Electives</a:t>
            </a:r>
          </a:p>
          <a:p>
            <a:r>
              <a:rPr lang="en-US" sz="2000" dirty="0" smtClean="0"/>
              <a:t>-- 3 units (1 course), Senior Capstone Research course</a:t>
            </a:r>
          </a:p>
        </p:txBody>
      </p:sp>
    </p:spTree>
    <p:extLst>
      <p:ext uri="{BB962C8B-B14F-4D97-AF65-F5344CB8AC3E}">
        <p14:creationId xmlns:p14="http://schemas.microsoft.com/office/powerpoint/2010/main" val="152673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of our geographical</a:t>
            </a:r>
            <a:r>
              <a:rPr lang="en-US" dirty="0"/>
              <a:t> </a:t>
            </a:r>
            <a:r>
              <a:rPr lang="en-US" dirty="0" smtClean="0"/>
              <a:t>and thematic courses, Fall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37192"/>
            <a:ext cx="7520940" cy="3439103"/>
          </a:xfrm>
        </p:spPr>
        <p:txBody>
          <a:bodyPr>
            <a:noAutofit/>
          </a:bodyPr>
          <a:lstStyle/>
          <a:p>
            <a:r>
              <a:rPr lang="en-US" dirty="0" smtClean="0"/>
              <a:t>-- The California Experience		-- Southern Africa in the 20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</a:p>
          <a:p>
            <a:r>
              <a:rPr lang="en-US" dirty="0" smtClean="0"/>
              <a:t>-- The American Civil War		-- Race and Gender in Latin America</a:t>
            </a:r>
          </a:p>
          <a:p>
            <a:r>
              <a:rPr lang="en-US" dirty="0" smtClean="0"/>
              <a:t>-- World War I			-- History of Modern Great Britain</a:t>
            </a:r>
          </a:p>
          <a:p>
            <a:r>
              <a:rPr lang="en-US" dirty="0" smtClean="0"/>
              <a:t>-- World War II			-- Women’s Image in American Film</a:t>
            </a:r>
          </a:p>
          <a:p>
            <a:r>
              <a:rPr lang="en-US" dirty="0" smtClean="0"/>
              <a:t>-- History of Ancient China		-- From Bismarck to Hitler</a:t>
            </a:r>
          </a:p>
          <a:p>
            <a:r>
              <a:rPr lang="en-US" dirty="0" smtClean="0"/>
              <a:t>-- Modern Asia			-- Magic in Early Modern Europe</a:t>
            </a:r>
          </a:p>
          <a:p>
            <a:r>
              <a:rPr lang="en-US" dirty="0" smtClean="0"/>
              <a:t>-- History of Early Science and Technology  -- Europe Since 1945</a:t>
            </a:r>
          </a:p>
          <a:p>
            <a:r>
              <a:rPr lang="en-US" dirty="0" smtClean="0"/>
              <a:t>-- Medieval Europe			-- American Constitutional History	</a:t>
            </a:r>
          </a:p>
          <a:p>
            <a:r>
              <a:rPr lang="en-US" dirty="0" smtClean="0"/>
              <a:t>-- Approaches to Women’s History	-- Islamic Civilization </a:t>
            </a:r>
          </a:p>
          <a:p>
            <a:r>
              <a:rPr lang="en-US" dirty="0" smtClean="0"/>
              <a:t>-- US Economic History 		-- West Africa and the African Diaspora  </a:t>
            </a:r>
          </a:p>
        </p:txBody>
      </p:sp>
    </p:spTree>
    <p:extLst>
      <p:ext uri="{BB962C8B-B14F-4D97-AF65-F5344CB8AC3E}">
        <p14:creationId xmlns:p14="http://schemas.microsoft.com/office/powerpoint/2010/main" val="273888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Applied History Courses, too!</a:t>
            </a:r>
            <a:endParaRPr lang="en-US" dirty="0"/>
          </a:p>
        </p:txBody>
      </p:sp>
      <p:pic>
        <p:nvPicPr>
          <p:cNvPr id="4" name="Content Placeholder 3" descr="Welebaethan Cover.jpg" title="Welebaethan Cov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286" r="-85286"/>
          <a:stretch>
            <a:fillRect/>
          </a:stretch>
        </p:blipFill>
        <p:spPr>
          <a:xfrm>
            <a:off x="3312601" y="914400"/>
            <a:ext cx="7520940" cy="3579849"/>
          </a:xfrm>
        </p:spPr>
      </p:pic>
      <p:sp>
        <p:nvSpPr>
          <p:cNvPr id="9" name="TextBox 8"/>
          <p:cNvSpPr txBox="1"/>
          <p:nvPr/>
        </p:nvSpPr>
        <p:spPr>
          <a:xfrm>
            <a:off x="1035958" y="1052827"/>
            <a:ext cx="36425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-- Digital </a:t>
            </a:r>
            <a:r>
              <a:rPr lang="en-US" sz="2800" dirty="0" smtClean="0"/>
              <a:t>History</a:t>
            </a:r>
            <a:endParaRPr lang="en-US" sz="2800" dirty="0"/>
          </a:p>
          <a:p>
            <a:r>
              <a:rPr lang="en-US" sz="2800" dirty="0"/>
              <a:t>-- Public </a:t>
            </a:r>
            <a:r>
              <a:rPr lang="en-US" sz="2800" dirty="0" smtClean="0"/>
              <a:t>History</a:t>
            </a:r>
            <a:endParaRPr lang="en-US" sz="2800" dirty="0"/>
          </a:p>
          <a:p>
            <a:r>
              <a:rPr lang="en-US" sz="2800" dirty="0"/>
              <a:t>-- Oral History Methods</a:t>
            </a:r>
          </a:p>
          <a:p>
            <a:r>
              <a:rPr lang="en-US" sz="2800" dirty="0"/>
              <a:t>-- Community History</a:t>
            </a:r>
          </a:p>
          <a:p>
            <a:r>
              <a:rPr lang="en-US" sz="2800" dirty="0"/>
              <a:t>-- History and Editing </a:t>
            </a:r>
          </a:p>
          <a:p>
            <a:r>
              <a:rPr lang="en-US" sz="2800" dirty="0"/>
              <a:t>-- </a:t>
            </a:r>
            <a:r>
              <a:rPr lang="en-US" sz="2800" dirty="0" smtClean="0"/>
              <a:t>Internships</a:t>
            </a:r>
          </a:p>
          <a:p>
            <a:r>
              <a:rPr lang="en-US" sz="2800" dirty="0" smtClean="0"/>
              <a:t>-- Summer/Winter Study Abroad (Berlin, Vietnam, Rome)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1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CSUF History Student organization </a:t>
            </a:r>
            <a:endParaRPr lang="en-US" dirty="0"/>
          </a:p>
        </p:txBody>
      </p:sp>
      <p:pic>
        <p:nvPicPr>
          <p:cNvPr id="4" name="Content Placeholder 3" descr="Phi Alpha Theta.jpg" title="Phi Alpha Thet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0" b="14290"/>
          <a:stretch>
            <a:fillRect/>
          </a:stretch>
        </p:blipFill>
        <p:spPr>
          <a:xfrm>
            <a:off x="822960" y="1089585"/>
            <a:ext cx="7520940" cy="3579849"/>
          </a:xfrm>
        </p:spPr>
      </p:pic>
    </p:spTree>
    <p:extLst>
      <p:ext uri="{BB962C8B-B14F-4D97-AF65-F5344CB8AC3E}">
        <p14:creationId xmlns:p14="http://schemas.microsoft.com/office/powerpoint/2010/main" val="94546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766077"/>
          </a:xfrm>
        </p:spPr>
        <p:txBody>
          <a:bodyPr>
            <a:noAutofit/>
          </a:bodyPr>
          <a:lstStyle/>
          <a:p>
            <a:r>
              <a:rPr lang="en-US" sz="2400" dirty="0" smtClean="0"/>
              <a:t>-- Education </a:t>
            </a:r>
          </a:p>
          <a:p>
            <a:r>
              <a:rPr lang="en-US" sz="2400" dirty="0" smtClean="0"/>
              <a:t>-- Library Sciences</a:t>
            </a:r>
          </a:p>
          <a:p>
            <a:r>
              <a:rPr lang="en-US" sz="2400" dirty="0" smtClean="0"/>
              <a:t>-- Museums</a:t>
            </a:r>
          </a:p>
          <a:p>
            <a:r>
              <a:rPr lang="en-US" sz="2400" dirty="0" smtClean="0"/>
              <a:t>-- Law</a:t>
            </a:r>
          </a:p>
          <a:p>
            <a:r>
              <a:rPr lang="en-US" sz="2400" dirty="0" smtClean="0"/>
              <a:t>-- Media, Arts, Design</a:t>
            </a:r>
          </a:p>
          <a:p>
            <a:r>
              <a:rPr lang="en-US" sz="2400" dirty="0" smtClean="0"/>
              <a:t>-- Administration </a:t>
            </a:r>
          </a:p>
          <a:p>
            <a:r>
              <a:rPr lang="en-US" sz="2400" dirty="0" smtClean="0"/>
              <a:t>-- Management </a:t>
            </a:r>
          </a:p>
          <a:p>
            <a:r>
              <a:rPr lang="en-US" sz="2400" dirty="0" smtClean="0"/>
              <a:t>-- Community and Social Services</a:t>
            </a:r>
          </a:p>
          <a:p>
            <a:r>
              <a:rPr lang="en-US" sz="2400" dirty="0" smtClean="0"/>
              <a:t>-- Information and Communications Technology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28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Building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Communication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Critical thinking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Teamwork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Making decisions and solving problems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Planning, organizing, and prioritizing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Obtaining and processing information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Analyzing quantitative data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Producing and editing written reports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5945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History scholarships/fellowships/Awards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-- The Black Family Fellowship</a:t>
            </a:r>
          </a:p>
          <a:p>
            <a:r>
              <a:rPr lang="en-US" sz="2000" dirty="0" smtClean="0"/>
              <a:t>-- The Lawrence de </a:t>
            </a:r>
            <a:r>
              <a:rPr lang="en-US" sz="2000" dirty="0" err="1" smtClean="0"/>
              <a:t>Graaf</a:t>
            </a:r>
            <a:r>
              <a:rPr lang="en-US" sz="2000" dirty="0" smtClean="0"/>
              <a:t> Fellowship</a:t>
            </a:r>
          </a:p>
          <a:p>
            <a:r>
              <a:rPr lang="en-US" sz="2000" dirty="0" smtClean="0"/>
              <a:t>-- The Nancy Fitch Women and Gender History Award </a:t>
            </a:r>
          </a:p>
          <a:p>
            <a:r>
              <a:rPr lang="en-US" sz="2000" dirty="0" smtClean="0"/>
              <a:t>-- The Warren Beck Outstanding History Student Award </a:t>
            </a:r>
          </a:p>
          <a:p>
            <a:r>
              <a:rPr lang="en-US" sz="2000" dirty="0" smtClean="0"/>
              <a:t>-- </a:t>
            </a:r>
            <a:r>
              <a:rPr lang="en-US" sz="2000" dirty="0" err="1" smtClean="0"/>
              <a:t>Bakken</a:t>
            </a:r>
            <a:r>
              <a:rPr lang="en-US" sz="2000" dirty="0" smtClean="0"/>
              <a:t> Book Fund</a:t>
            </a:r>
          </a:p>
          <a:p>
            <a:r>
              <a:rPr lang="en-US" sz="2000" dirty="0" smtClean="0"/>
              <a:t>-- The </a:t>
            </a:r>
            <a:r>
              <a:rPr lang="en-US" sz="2000" dirty="0" err="1" smtClean="0"/>
              <a:t>Bayati</a:t>
            </a:r>
            <a:r>
              <a:rPr lang="en-US" sz="2000" dirty="0" smtClean="0"/>
              <a:t> Memorial Scholarship </a:t>
            </a:r>
          </a:p>
          <a:p>
            <a:r>
              <a:rPr lang="en-US" sz="2000" dirty="0" smtClean="0"/>
              <a:t>-- Seymour </a:t>
            </a:r>
            <a:r>
              <a:rPr lang="en-US" sz="2000" dirty="0" err="1" smtClean="0"/>
              <a:t>Scheinburg</a:t>
            </a:r>
            <a:r>
              <a:rPr lang="en-US" sz="2000" dirty="0" smtClean="0"/>
              <a:t> Jewish Studies Award</a:t>
            </a:r>
          </a:p>
          <a:p>
            <a:r>
              <a:rPr lang="en-US" sz="2000" dirty="0" smtClean="0"/>
              <a:t>-- The Hansen Fellowship for Oral and Public History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7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469</TotalTime>
  <Words>471</Words>
  <Application>Microsoft Macintosh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History at Cal State Fullerton </vt:lpstr>
      <vt:lpstr>Our faculty --- Teachers, scholars, advisors, mentors! </vt:lpstr>
      <vt:lpstr>THE history major</vt:lpstr>
      <vt:lpstr>A sample of our geographical and thematic courses, Fall 2020</vt:lpstr>
      <vt:lpstr>Lots of Applied History Courses, too!</vt:lpstr>
      <vt:lpstr>CSUF History Student organization </vt:lpstr>
      <vt:lpstr>Careers in history</vt:lpstr>
      <vt:lpstr>Skills Building </vt:lpstr>
      <vt:lpstr>Annual History scholarships/fellowships/Awards</vt:lpstr>
      <vt:lpstr>The history minor </vt:lpstr>
    </vt:vector>
  </TitlesOfParts>
  <Company>Cal State Fullerton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at Cal State Fullerton </dc:title>
  <dc:creator>Titan User</dc:creator>
  <cp:lastModifiedBy>Mari Migliore</cp:lastModifiedBy>
  <cp:revision>17</cp:revision>
  <dcterms:created xsi:type="dcterms:W3CDTF">2020-04-17T16:43:11Z</dcterms:created>
  <dcterms:modified xsi:type="dcterms:W3CDTF">2020-04-20T18:36:17Z</dcterms:modified>
</cp:coreProperties>
</file>